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1868" r:id="rId3"/>
    <p:sldId id="256" r:id="rId4"/>
    <p:sldId id="257" r:id="rId5"/>
    <p:sldId id="258" r:id="rId6"/>
    <p:sldId id="1730" r:id="rId7"/>
    <p:sldId id="1741" r:id="rId8"/>
    <p:sldId id="1738" r:id="rId9"/>
    <p:sldId id="1732" r:id="rId10"/>
    <p:sldId id="1733" r:id="rId11"/>
    <p:sldId id="260" r:id="rId12"/>
    <p:sldId id="1742" r:id="rId13"/>
    <p:sldId id="1056" r:id="rId14"/>
    <p:sldId id="1866" r:id="rId15"/>
    <p:sldId id="1867" r:id="rId16"/>
    <p:sldId id="1860" r:id="rId17"/>
    <p:sldId id="1861" r:id="rId18"/>
    <p:sldId id="1862" r:id="rId19"/>
    <p:sldId id="1863" r:id="rId20"/>
    <p:sldId id="1864" r:id="rId21"/>
    <p:sldId id="18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7F2E9-35DA-4D19-A298-7701FEB98B69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77895-C17A-4296-9AE3-50818ED81F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20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AE4179E4-FE3F-8FA1-24E5-6454770E019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vert="horz" wrap="square" lIns="91440" tIns="45720" rIns="91440" bIns="45720" anchor="t" anchorCtr="0">
            <a:noAutofit/>
          </a:bodyPr>
          <a:lstStyle/>
          <a:p>
            <a:pPr lvl="0"/>
            <a:fld id="{DDE6466E-5615-4481-B3C1-98CB2B0873FE}" type="datetime1">
              <a:rPr lang="en-US"/>
              <a:pPr lvl="0"/>
              <a:t>7/12/2023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C1B8E-B0F7-5753-2332-481E82ED94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91440" tIns="45720" rIns="91440" bIns="45720" anchor="b" anchorCtr="0">
            <a:noAutofit/>
          </a:bodyPr>
          <a:lstStyle/>
          <a:p>
            <a:pPr lvl="0"/>
            <a:fld id="{CD0B235F-EE31-4CC2-B9ED-E14743685F6E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7DD60-BEAF-63C2-DFA8-37663AE877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F4E22-6553-C331-0E5D-BEA113FD30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pt-BR" sz="20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000000"/>
                </a:solidFill>
                <a:effectLst/>
                <a:latin typeface="Linux Libertine"/>
              </a:rPr>
              <a:t>t-distributed stochastic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Linux Libertine"/>
              </a:rPr>
              <a:t>neighbor</a:t>
            </a:r>
            <a:r>
              <a:rPr lang="en-AU" b="0" i="0">
                <a:solidFill>
                  <a:srgbClr val="000000"/>
                </a:solidFill>
                <a:effectLst/>
                <a:latin typeface="Linux Libertine"/>
              </a:rPr>
              <a:t> embedding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90526-7B3C-48D3-B0EF-896448D6EEA6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844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ecentre.org.au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11A7-9B72-9AD1-C28B-E4BE182AA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96786-A1C5-7871-E62D-16FC24F10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96E1-3D9A-FCF9-CD7E-622AFB6D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9014D-2449-0B43-37E7-EF1BDE0C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B82C1-D676-ECD8-8390-8DD347C6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02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1C7A-2CD8-5EE5-B977-36CF255E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15F83-7D58-A26F-26D6-A2BE56972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A6423-BDAF-2C22-B996-B956ACE3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CFECF-7632-0B4B-780B-282AA17E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B849A-9A57-283B-E9E6-A83FEAB1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12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7F2C1-8044-D895-A368-8B4E773CB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82FBA-4745-4371-4A90-FF870F7BF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1364-ED04-FD59-4CE0-C9C6659A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F8C96-25A1-281B-FB66-DF8C5EE4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546A-80B2-1613-ED45-E8EA28E7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7444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AC39-5C20-33A8-9969-31BBED0772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360" y="365040"/>
            <a:ext cx="9769320" cy="1325520"/>
          </a:xfrm>
        </p:spPr>
        <p:txBody>
          <a:bodyPr/>
          <a:lstStyle>
            <a:lvl1pPr>
              <a:defRPr sz="3600">
                <a:latin typeface="Lato" pitchFamily="34"/>
                <a:ea typeface="Lato" pitchFamily="34"/>
                <a:cs typeface="Lato" pitchFamily="34"/>
              </a:defRPr>
            </a:lvl1pPr>
          </a:lstStyle>
          <a:p>
            <a:pPr lvl="0"/>
            <a:r>
              <a:rPr lang="en-GB"/>
              <a:t>Font: Lato 36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8E32-F06F-7FB2-FE52-E16BD81CA9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0" y="1825560"/>
            <a:ext cx="10515600" cy="435132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buSzPct val="100000"/>
              <a:buFont typeface="Arial" pitchFamily="34"/>
              <a:buChar char="•"/>
              <a:defRPr sz="2800">
                <a:latin typeface="Lato" pitchFamily="34"/>
                <a:ea typeface="Lato" pitchFamily="34"/>
                <a:cs typeface="Lato" pitchFamily="34"/>
              </a:defRPr>
            </a:lvl1pPr>
          </a:lstStyle>
          <a:p>
            <a:pPr lvl="0"/>
            <a:r>
              <a:rPr lang="en-GB"/>
              <a:t>Lato 28</a:t>
            </a:r>
            <a:br>
              <a:rPr lang="en-GB"/>
            </a:br>
            <a:r>
              <a:rPr lang="en-GB"/>
              <a:t>Lato 24</a:t>
            </a:r>
            <a:br>
              <a:rPr lang="en-GB"/>
            </a:br>
            <a:r>
              <a:rPr lang="en-GB"/>
              <a:t>Lato 20</a:t>
            </a:r>
            <a:br>
              <a:rPr lang="en-GB"/>
            </a:br>
            <a:r>
              <a:rPr lang="en-GB"/>
              <a:t>Lato 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ADE0D-CBC3-3DB8-AF0D-64C35B523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C66EB2-9169-4BA1-BBFA-5E91282666DD}" type="datetime1">
              <a:rPr lang="en-AU"/>
              <a:pPr lvl="0"/>
              <a:t>12/07/2023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9ED8-CCB8-EB08-4CD7-B6E909A4A3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2125E-5110-643E-DE4F-02BBDE8331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68DF02-15AA-49E3-A41B-7393506F386D}" type="slidenum">
              <a:t>‹#›</a:t>
            </a:fld>
            <a:endParaRPr lang="en-US"/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BDE2852-141B-BC73-0222-E8AA70264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8886" b="459"/>
          <a:stretch>
            <a:fillRect/>
          </a:stretch>
        </p:blipFill>
        <p:spPr>
          <a:xfrm>
            <a:off x="699120" y="645480"/>
            <a:ext cx="777960" cy="788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041354-4AF9-3087-FFEA-19DA6E6EEFED}"/>
              </a:ext>
            </a:extLst>
          </p:cNvPr>
          <p:cNvSpPr txBox="1"/>
          <p:nvPr/>
        </p:nvSpPr>
        <p:spPr>
          <a:xfrm>
            <a:off x="10080" y="6544440"/>
            <a:ext cx="12192119" cy="307800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</a:gsLst>
            <a:lin ang="0"/>
          </a:gradFill>
          <a:ln cap="flat">
            <a:noFill/>
          </a:ln>
        </p:spPr>
        <p:txBody>
          <a:bodyPr vert="horz" wrap="square" lIns="91440" tIns="45720" rIns="91440" bIns="45720" anchor="t" anchorCtr="0" compatLnSpc="0">
            <a:sp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AU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Lato" pitchFamily="34"/>
                <a:ea typeface="Lato" pitchFamily="34"/>
                <a:cs typeface="Lato" pitchFamily="34"/>
              </a:rPr>
              <a:t> </a:t>
            </a:r>
            <a:r>
              <a:rPr lang="en-AU" sz="1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Lato" pitchFamily="34"/>
                <a:ea typeface="Lato" pitchFamily="34"/>
                <a:cs typeface="Lato" pitchFamily="34"/>
                <a:hlinkClick r:id="rId3"/>
              </a:rPr>
              <a:t>darecentre.org.au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1174DB-DFF8-C93B-DEAB-549CB4C28D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/>
          <a:lstStyle>
            <a:lvl1pPr hangingPunct="0">
              <a:spcBef>
                <a:spcPts val="1417"/>
              </a:spcBef>
              <a:defRPr lang="pt-BR" sz="3200">
                <a:latin typeface="Liberation Sans" pitchFamily="18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7803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DBB1-318B-A011-2F60-17B8C979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0FC12-1291-A221-EA28-7257A99AA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6235E-C4ED-2F44-9C1B-7B1A467A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B1F8F-9DB0-5E2E-E721-DB70EB84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F7DC-B8B5-E80A-C969-89EC8414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56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506F-C38B-9233-7CC0-BBBC31A8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F1DBD-1FD5-54B5-AFFE-83137EDE3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362B-74D4-E1F8-B0BC-E6325831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40A54-8BF8-36B9-2895-BECAF86E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52B4-5065-13EF-9786-DB23D7A6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13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D73A-9203-11FB-73BA-BD85EB6C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131AD-5294-C7AA-DCDF-A576AC286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A7952-85FC-F8B9-7BAE-12B819817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A1C1E-D966-ADF6-D0AF-68CB77BB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7B3F7-271A-2AF0-5323-547820E7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A3D8D-6C43-90DB-ACD9-7A354AD1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57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F0BD-900D-7DFC-8F41-5BCFFF6F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D5059-99E2-57DC-A3DD-01C8DDC6B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72799-6ED8-2970-9C06-D95856196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1C54A-4392-40FF-84E7-B87F8C378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D34F9-8759-F5F2-1270-E63D41FA2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81722-609D-A5C2-A18C-DFCEAB55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0434B-4D2B-2CB9-B678-16031890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7D5A9-1275-4C1E-A712-EA20FCAD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2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9F2B-7083-CBC2-4D43-83EB070B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1E9F9-833A-F19A-B083-D546E809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31516-2C5F-553F-24BB-5C277352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79F97-6519-8A82-1EC1-9054A005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113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71116-910D-CE30-2865-8F8995FE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52A7-4049-EA5B-4A5A-89DA5278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CFDD1-5832-018E-6667-88270D07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742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197E-87F1-2278-0254-D99ED909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F7557-2C8A-8D22-0E7A-E609420A1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3A981-5BC9-0427-F27E-B89E0F496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6C78B-2AC0-3172-E8B0-91006207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50883-29F5-BE28-3CCC-3512FA1D8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19B4A-7BC1-F843-9522-D03A6F88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66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AC56-6190-9A59-CA4A-4E10C1F7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10111-3B0E-0AD4-3C5D-EC5D7D2E99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D042A-F579-4F9F-C584-D082C4044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2197C-A2ED-EF1F-501F-5B06D4F4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04636-FD3B-1017-810A-87D63760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87385-7A9E-DE26-07D2-73BBBD8F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27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61F20E-A728-9903-32B8-1A3F9418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3790F-7142-A4B4-591D-1E3A2CA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DF50E-3628-B276-473C-1AA5893FD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CBDD-60F0-47C5-9A66-CAEBB24BCC22}" type="datetimeFigureOut">
              <a:rPr lang="en-AU" smtClean="0"/>
              <a:t>12/07/2023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8885-9B78-A769-E031-0B5EAA8AD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B72B7-3FF4-5644-DF99-A9D4E039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6C6CA-14C1-4418-B58F-4EECBAD87A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840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m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035C57-448A-7539-5DAF-8AE638A94D2E}"/>
              </a:ext>
            </a:extLst>
          </p:cNvPr>
          <p:cNvGrpSpPr/>
          <p:nvPr/>
        </p:nvGrpSpPr>
        <p:grpSpPr>
          <a:xfrm>
            <a:off x="0" y="-19878"/>
            <a:ext cx="12194725" cy="2141822"/>
            <a:chOff x="0" y="-19878"/>
            <a:chExt cx="12194725" cy="214182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2C5BFA-9450-0C98-9C7C-C9B5F266D7AC}"/>
                </a:ext>
              </a:extLst>
            </p:cNvPr>
            <p:cNvGrpSpPr/>
            <p:nvPr/>
          </p:nvGrpSpPr>
          <p:grpSpPr>
            <a:xfrm>
              <a:off x="0" y="-19878"/>
              <a:ext cx="12194725" cy="2141822"/>
              <a:chOff x="0" y="0"/>
              <a:chExt cx="12194725" cy="214182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F42F19-1BE2-21F1-E409-CF06EB8823A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141821"/>
              </a:xfrm>
              <a:prstGeom prst="rect">
                <a:avLst/>
              </a:prstGeom>
              <a:solidFill>
                <a:srgbClr val="2929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C68477B-8C3C-4A55-B258-ABA8167BC40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4725" cy="2141822"/>
                <a:chOff x="0" y="0"/>
                <a:chExt cx="11426332" cy="2006865"/>
              </a:xfrm>
            </p:grpSpPr>
            <p:pic>
              <p:nvPicPr>
                <p:cNvPr id="3" name="Picture 2" descr="A picture containing black and white, mammal, monochrome&#10;&#10;Description automatically generated">
                  <a:extLst>
                    <a:ext uri="{FF2B5EF4-FFF2-40B4-BE49-F238E27FC236}">
                      <a16:creationId xmlns:a16="http://schemas.microsoft.com/office/drawing/2014/main" id="{1E784802-7DF2-C7C3-45A4-A45A8144B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7994"/>
                <a:stretch/>
              </p:blipFill>
              <p:spPr>
                <a:xfrm>
                  <a:off x="0" y="0"/>
                  <a:ext cx="5714443" cy="1750819"/>
                </a:xfrm>
                <a:prstGeom prst="rect">
                  <a:avLst/>
                </a:prstGeom>
              </p:spPr>
            </p:pic>
            <p:pic>
              <p:nvPicPr>
                <p:cNvPr id="4" name="Picture 3" descr="A picture containing black and white, mammal, monochrome&#10;&#10;Description automatically generated">
                  <a:extLst>
                    <a:ext uri="{FF2B5EF4-FFF2-40B4-BE49-F238E27FC236}">
                      <a16:creationId xmlns:a16="http://schemas.microsoft.com/office/drawing/2014/main" id="{AD3CD96B-49D4-1DED-0E66-91AE3FDE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4220"/>
                <a:stretch/>
              </p:blipFill>
              <p:spPr>
                <a:xfrm>
                  <a:off x="5711889" y="465644"/>
                  <a:ext cx="5714443" cy="1541221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1C60E95-D7C6-3B7F-F56E-3409216DD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67140"/>
                <a:ext cx="6096000" cy="0"/>
              </a:xfrm>
              <a:prstGeom prst="line">
                <a:avLst/>
              </a:prstGeom>
              <a:ln w="28575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1E5D3F-F548-3D9D-EC29-25696D65C860}"/>
                </a:ext>
              </a:extLst>
            </p:cNvPr>
            <p:cNvCxnSpPr>
              <a:cxnSpLocks/>
            </p:cNvCxnSpPr>
            <p:nvPr/>
          </p:nvCxnSpPr>
          <p:spPr>
            <a:xfrm>
              <a:off x="5913783" y="1838741"/>
              <a:ext cx="6158243" cy="28970"/>
            </a:xfrm>
            <a:prstGeom prst="line">
              <a:avLst/>
            </a:prstGeom>
            <a:ln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071FCA4-67A0-3D80-C872-7B24E04C69F5}"/>
              </a:ext>
            </a:extLst>
          </p:cNvPr>
          <p:cNvSpPr txBox="1"/>
          <p:nvPr/>
        </p:nvSpPr>
        <p:spPr>
          <a:xfrm>
            <a:off x="9552562" y="66780"/>
            <a:ext cx="2638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i="1" dirty="0">
                <a:solidFill>
                  <a:schemeClr val="bg1">
                    <a:lumMod val="75000"/>
                  </a:schemeClr>
                </a:solidFill>
              </a:rPr>
              <a:t> Etienne-Jules </a:t>
            </a:r>
            <a:r>
              <a:rPr lang="en-AU" sz="1600" i="1" dirty="0" err="1">
                <a:solidFill>
                  <a:schemeClr val="bg1">
                    <a:lumMod val="75000"/>
                  </a:schemeClr>
                </a:solidFill>
              </a:rPr>
              <a:t>Marey</a:t>
            </a:r>
            <a:r>
              <a:rPr lang="en-AU" sz="1600" i="1" dirty="0">
                <a:solidFill>
                  <a:schemeClr val="bg1">
                    <a:lumMod val="75000"/>
                  </a:schemeClr>
                </a:solidFill>
              </a:rPr>
              <a:t> 1894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43FB54-3A9F-2A0B-E690-5A4D8CA2FC8F}"/>
              </a:ext>
            </a:extLst>
          </p:cNvPr>
          <p:cNvSpPr/>
          <p:nvPr/>
        </p:nvSpPr>
        <p:spPr>
          <a:xfrm>
            <a:off x="0" y="2092759"/>
            <a:ext cx="12192000" cy="4765241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8B68D-C106-E0DE-BD7C-63034FA20977}"/>
              </a:ext>
            </a:extLst>
          </p:cNvPr>
          <p:cNvSpPr txBox="1"/>
          <p:nvPr/>
        </p:nvSpPr>
        <p:spPr>
          <a:xfrm>
            <a:off x="205615" y="2092759"/>
            <a:ext cx="11780771" cy="332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sz="3200" b="1" i="1" dirty="0">
              <a:solidFill>
                <a:srgbClr val="003E6C"/>
              </a:solidFill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3200" b="1" i="1" dirty="0">
                <a:solidFill>
                  <a:schemeClr val="bg1"/>
                </a:solidFill>
              </a:rPr>
              <a:t>Why cats are easier to invert than geophysics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b="1" dirty="0">
              <a:solidFill>
                <a:schemeClr val="bg1"/>
              </a:solidFill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b="1" dirty="0">
              <a:solidFill>
                <a:schemeClr val="bg1"/>
              </a:solidFill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Leo Portes</a:t>
            </a:r>
            <a:r>
              <a:rPr lang="en-AU" sz="2000" baseline="30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1,3</a:t>
            </a: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AU" sz="2000" dirty="0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 Jessell</a:t>
            </a:r>
            <a:r>
              <a:rPr lang="en-AU" sz="2000" baseline="30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1,2,3</a:t>
            </a:r>
            <a:r>
              <a:rPr lang="en-AU" sz="2000" dirty="0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Mark </a:t>
            </a: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Lindsay</a:t>
            </a:r>
            <a:r>
              <a:rPr lang="en-AU" sz="2000" baseline="30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3,4</a:t>
            </a: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Guillaume Pirot</a:t>
            </a:r>
            <a:r>
              <a:rPr lang="en-AU" sz="2000" baseline="30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1,2,3</a:t>
            </a: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Michel Nzikou</a:t>
            </a:r>
            <a:r>
              <a:rPr lang="en-AU" sz="2000" baseline="30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1,2</a:t>
            </a: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Ed Cripps</a:t>
            </a:r>
            <a:r>
              <a:rPr lang="en-AU" sz="2000" baseline="30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1,3</a:t>
            </a:r>
            <a:endParaRPr lang="en-AU" sz="2000" dirty="0">
              <a:solidFill>
                <a:schemeClr val="bg1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AU" sz="2000" dirty="0">
              <a:solidFill>
                <a:schemeClr val="bg1"/>
              </a:solidFill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2000" baseline="30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UWA, </a:t>
            </a:r>
            <a:r>
              <a:rPr lang="en-AU" sz="2000" baseline="30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en-AU" sz="2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MinEx</a:t>
            </a: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CRC, </a:t>
            </a:r>
            <a:r>
              <a:rPr lang="en-AU" sz="2000" baseline="30000" dirty="0">
                <a:solidFill>
                  <a:schemeClr val="bg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3</a:t>
            </a: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ITTC DARE, </a:t>
            </a:r>
            <a:r>
              <a:rPr lang="en-AU" sz="2000" baseline="30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AU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CSIRO</a:t>
            </a:r>
            <a:endParaRPr lang="en-AU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25703ED-68F6-0737-1E82-3D6A624D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11" y="6311810"/>
            <a:ext cx="2587946" cy="556465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4" name="Picture 13" descr="A picture containing screenshot, colorfulness, graphics&#10;&#10;Description automatically generated">
            <a:extLst>
              <a:ext uri="{FF2B5EF4-FFF2-40B4-BE49-F238E27FC236}">
                <a16:creationId xmlns:a16="http://schemas.microsoft.com/office/drawing/2014/main" id="{1D0550DF-AAE0-06DA-721F-7540D8BB2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" y="6313404"/>
            <a:ext cx="855427" cy="5548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7A3EB-FEA2-12BD-4CF2-8D16E1B7B7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64" y="6311810"/>
            <a:ext cx="1016280" cy="5564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F96742-EA37-44A2-D307-9DE8737B4AA7}"/>
              </a:ext>
            </a:extLst>
          </p:cNvPr>
          <p:cNvSpPr/>
          <p:nvPr/>
        </p:nvSpPr>
        <p:spPr>
          <a:xfrm>
            <a:off x="4444857" y="6311263"/>
            <a:ext cx="1323645" cy="556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8FF2D4B-2AF2-3915-F93E-ED2C69A623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53749" y="6416875"/>
            <a:ext cx="1016280" cy="34524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1909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94345" y="6405283"/>
            <a:ext cx="58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grav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58" y="2714549"/>
            <a:ext cx="3634854" cy="3634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" y="2714549"/>
            <a:ext cx="3634854" cy="36348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71" y="2714549"/>
            <a:ext cx="3634854" cy="36348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47832" y="6400718"/>
            <a:ext cx="21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Top surface of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0274" y="641294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mag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98" y="74827"/>
            <a:ext cx="252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10" y="74827"/>
            <a:ext cx="2520000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585" y="74827"/>
            <a:ext cx="2520000" cy="252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79748" y="319164"/>
            <a:ext cx="974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100 randomly generated models randomly selected from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29A0E-7C43-249C-F0A3-9D9DAAD15E03}"/>
              </a:ext>
            </a:extLst>
          </p:cNvPr>
          <p:cNvSpPr txBox="1"/>
          <p:nvPr/>
        </p:nvSpPr>
        <p:spPr>
          <a:xfrm>
            <a:off x="7477839" y="319164"/>
            <a:ext cx="1226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4kx4kx4k</a:t>
            </a:r>
          </a:p>
          <a:p>
            <a:r>
              <a:rPr lang="en-AU" dirty="0"/>
              <a:t>20m voxels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3A4A2-AEED-07AB-3B38-4BD9FD939AF3}"/>
              </a:ext>
            </a:extLst>
          </p:cNvPr>
          <p:cNvSpPr txBox="1"/>
          <p:nvPr/>
        </p:nvSpPr>
        <p:spPr>
          <a:xfrm>
            <a:off x="0" y="74827"/>
            <a:ext cx="104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rgbClr val="003E6C"/>
                </a:solidFill>
              </a:rPr>
              <a:t>Example models</a:t>
            </a:r>
          </a:p>
        </p:txBody>
      </p:sp>
    </p:spTree>
    <p:extLst>
      <p:ext uri="{BB962C8B-B14F-4D97-AF65-F5344CB8AC3E}">
        <p14:creationId xmlns:p14="http://schemas.microsoft.com/office/powerpoint/2010/main" val="26860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1601B1-649F-4FF9-AC2D-14CF2DADF858}"/>
              </a:ext>
            </a:extLst>
          </p:cNvPr>
          <p:cNvGrpSpPr/>
          <p:nvPr/>
        </p:nvGrpSpPr>
        <p:grpSpPr>
          <a:xfrm>
            <a:off x="8362128" y="1840954"/>
            <a:ext cx="1548000" cy="813241"/>
            <a:chOff x="8177040" y="3722759"/>
            <a:chExt cx="1548000" cy="8132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C7E9F8-8D93-D30E-8952-015826C2B054}"/>
                </a:ext>
              </a:extLst>
            </p:cNvPr>
            <p:cNvGrpSpPr/>
            <p:nvPr/>
          </p:nvGrpSpPr>
          <p:grpSpPr>
            <a:xfrm>
              <a:off x="8177040" y="3722759"/>
              <a:ext cx="1548000" cy="813241"/>
              <a:chOff x="8177040" y="3722759"/>
              <a:chExt cx="1548000" cy="81324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90F631A-26A6-C799-2AF8-231DBA04351F}"/>
                  </a:ext>
                </a:extLst>
              </p:cNvPr>
              <p:cNvSpPr/>
              <p:nvPr/>
            </p:nvSpPr>
            <p:spPr>
              <a:xfrm>
                <a:off x="8211960" y="3722759"/>
                <a:ext cx="1441080" cy="8132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729FCF"/>
              </a:solidFill>
              <a:ln w="0" cap="flat">
                <a:solidFill>
                  <a:srgbClr val="3465A4"/>
                </a:solidFill>
                <a:prstDash val="solid"/>
                <a:miter/>
              </a:ln>
            </p:spPr>
            <p:txBody>
              <a:bodyPr vert="horz" wrap="squar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pt-BR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C06B8A-7A03-D131-43F7-DF3A291E6CC8}"/>
                  </a:ext>
                </a:extLst>
              </p:cNvPr>
              <p:cNvSpPr txBox="1"/>
              <p:nvPr/>
            </p:nvSpPr>
            <p:spPr>
              <a:xfrm>
                <a:off x="8177040" y="3744000"/>
                <a:ext cx="1548000" cy="79200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en-US" sz="15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Classifier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en-US" sz="15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Inception-v3</a:t>
                </a: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/>
                </a:pPr>
                <a:r>
                  <a:rPr lang="zxx-none" sz="11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(very deep) CNN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FC5CC-457F-C8C0-F1C1-472DC5DF193C}"/>
              </a:ext>
            </a:extLst>
          </p:cNvPr>
          <p:cNvGrpSpPr/>
          <p:nvPr/>
        </p:nvGrpSpPr>
        <p:grpSpPr>
          <a:xfrm>
            <a:off x="7927138" y="475171"/>
            <a:ext cx="2331000" cy="1296000"/>
            <a:chOff x="7596889" y="2301808"/>
            <a:chExt cx="2331000" cy="1296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45C907-F4E8-152F-E554-6CD48BD21E1C}"/>
                </a:ext>
              </a:extLst>
            </p:cNvPr>
            <p:cNvGrpSpPr/>
            <p:nvPr/>
          </p:nvGrpSpPr>
          <p:grpSpPr>
            <a:xfrm>
              <a:off x="7596889" y="2301808"/>
              <a:ext cx="2331000" cy="1152000"/>
              <a:chOff x="7754040" y="2304000"/>
              <a:chExt cx="2331000" cy="1152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AA68D05-7A3F-E9D0-E740-EE282E3C1556}"/>
                  </a:ext>
                </a:extLst>
              </p:cNvPr>
              <p:cNvGrpSpPr/>
              <p:nvPr/>
            </p:nvGrpSpPr>
            <p:grpSpPr>
              <a:xfrm>
                <a:off x="7754040" y="2304000"/>
                <a:ext cx="2331000" cy="1152000"/>
                <a:chOff x="7754040" y="2304000"/>
                <a:chExt cx="2331000" cy="1152000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029F0ED-086B-749B-DF00-3B8477697986}"/>
                    </a:ext>
                  </a:extLst>
                </p:cNvPr>
                <p:cNvSpPr/>
                <p:nvPr/>
              </p:nvSpPr>
              <p:spPr>
                <a:xfrm>
                  <a:off x="7790040" y="2304000"/>
                  <a:ext cx="2232000" cy="115200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729FCF"/>
                </a:solidFill>
                <a:ln w="0" cap="flat">
                  <a:solidFill>
                    <a:srgbClr val="3465A4"/>
                  </a:solidFill>
                  <a:prstDash val="solid"/>
                  <a:miter/>
                </a:ln>
              </p:spPr>
              <p:txBody>
                <a:bodyPr vert="horz" wrap="square" lIns="90000" tIns="45000" rIns="90000" bIns="45000" anchor="ctr" anchorCtr="0" compatLnSpc="0">
                  <a:noAutofit/>
                </a:bodyPr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pt-BR" sz="1800" b="0" i="0" u="none" strike="noStrike" kern="1200" cap="none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2D220A-E94F-EB63-C0F7-0511781525A4}"/>
                    </a:ext>
                  </a:extLst>
                </p:cNvPr>
                <p:cNvSpPr txBox="1"/>
                <p:nvPr/>
              </p:nvSpPr>
              <p:spPr>
                <a:xfrm>
                  <a:off x="7754040" y="2304000"/>
                  <a:ext cx="2331000" cy="450000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0000" tIns="45000" rIns="90000" bIns="45000" anchorCtr="0" compatLnSpc="0">
                  <a:spAutoFit/>
                </a:bodyPr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lang="en-US"/>
                  </a:pPr>
                  <a:r>
                    <a:rPr lang="zxx-none" sz="1500" b="0" i="0" u="none" strike="noStrike" kern="1200" cap="none" dirty="0">
                      <a:ln>
                        <a:noFill/>
                      </a:ln>
                      <a:latin typeface="Liberation Sans" pitchFamily="18"/>
                      <a:ea typeface="Noto Sans CJK SC" pitchFamily="2"/>
                      <a:cs typeface="Lohit Devanagari" pitchFamily="2"/>
                    </a:rPr>
                    <a:t>Magnetic field 2D images</a:t>
                  </a:r>
                </a:p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lang="en-US"/>
                  </a:pPr>
                  <a:r>
                    <a:rPr lang="zxx-none" sz="1050" b="0" i="0" u="none" strike="noStrike" kern="1200" cap="none" dirty="0">
                      <a:ln>
                        <a:noFill/>
                      </a:ln>
                      <a:latin typeface="Liberation Sans" pitchFamily="18"/>
                      <a:ea typeface="Noto Sans CJK SC" pitchFamily="2"/>
                      <a:cs typeface="Lohit Devanagari" pitchFamily="2"/>
                    </a:rPr>
                    <a:t>Noddy dataset, ~50k samples</a:t>
                  </a: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2EB71FC0-9DD5-4645-8F25-46FD35900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7971480" y="2880000"/>
                  <a:ext cx="1906560" cy="528480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</p:pic>
          </p:grp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AA0F9-B716-F508-6369-9D568CA1D7C7}"/>
                </a:ext>
              </a:extLst>
            </p:cNvPr>
            <p:cNvSpPr/>
            <p:nvPr/>
          </p:nvSpPr>
          <p:spPr>
            <a:xfrm flipV="1">
              <a:off x="7632889" y="3453808"/>
              <a:ext cx="2232000" cy="144000"/>
            </a:xfrm>
            <a:custGeom>
              <a:avLst>
                <a:gd name="f0" fmla="val 10554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+- 0 0 0"/>
                <a:gd name="f11" fmla="*/ f4 1 21600"/>
                <a:gd name="f12" fmla="*/ f5 1 21600"/>
                <a:gd name="f13" fmla="pin 0 f0 21600"/>
                <a:gd name="f14" fmla="*/ f10 f1 1"/>
                <a:gd name="f15" fmla="val f13"/>
                <a:gd name="f16" fmla="*/ f13 1 2"/>
                <a:gd name="f17" fmla="*/ f13 f11 1"/>
                <a:gd name="f18" fmla="*/ f6 f12 1"/>
                <a:gd name="f19" fmla="*/ 18000 f12 1"/>
                <a:gd name="f20" fmla="*/ 10800 f12 1"/>
                <a:gd name="f21" fmla="*/ 0 f12 1"/>
                <a:gd name="f22" fmla="*/ f14 1 f3"/>
                <a:gd name="f23" fmla="*/ 0 f11 1"/>
                <a:gd name="f24" fmla="*/ 21600 f12 1"/>
                <a:gd name="f25" fmla="*/ 10800 f11 1"/>
                <a:gd name="f26" fmla="*/ 21600 f11 1"/>
                <a:gd name="f27" fmla="+- f16 10800 0"/>
                <a:gd name="f28" fmla="+- 21600 0 f15"/>
                <a:gd name="f29" fmla="*/ f16 f11 1"/>
                <a:gd name="f30" fmla="*/ f15 f11 1"/>
                <a:gd name="f31" fmla="+- f22 0 f2"/>
                <a:gd name="f32" fmla="*/ f28 1 2"/>
                <a:gd name="f33" fmla="*/ f27 f11 1"/>
                <a:gd name="f34" fmla="+- 21600 0 f32"/>
                <a:gd name="f35" fmla="*/ f34 f11 1"/>
              </a:gdLst>
              <a:ahLst>
                <a:ahXY gdRefX="f0" minX="f6" maxX="f7">
                  <a:pos x="f17" y="f18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30" y="f21"/>
                </a:cxn>
                <a:cxn ang="f31">
                  <a:pos x="f29" y="f20"/>
                </a:cxn>
                <a:cxn ang="f31">
                  <a:pos x="f23" y="f24"/>
                </a:cxn>
                <a:cxn ang="f31">
                  <a:pos x="f25" y="f24"/>
                </a:cxn>
                <a:cxn ang="f31">
                  <a:pos x="f26" y="f24"/>
                </a:cxn>
                <a:cxn ang="f31">
                  <a:pos x="f35" y="f20"/>
                </a:cxn>
              </a:cxnLst>
              <a:rect l="f29" t="f20" r="f33" b="f19"/>
              <a:pathLst>
                <a:path w="21600" h="21600">
                  <a:moveTo>
                    <a:pt x="f15" y="f6"/>
                  </a:moveTo>
                  <a:lnTo>
                    <a:pt x="f7" y="f7"/>
                  </a:lnTo>
                  <a:lnTo>
                    <a:pt x="f6" y="f7"/>
                  </a:lnTo>
                  <a:close/>
                </a:path>
              </a:pathLst>
            </a:custGeom>
            <a:solidFill>
              <a:srgbClr val="729FCF"/>
            </a:solidFill>
            <a:ln w="0" cap="flat">
              <a:solidFill>
                <a:srgbClr val="3465A4"/>
              </a:solidFill>
              <a:prstDash val="solid"/>
              <a:miter/>
            </a:ln>
          </p:spPr>
          <p:txBody>
            <a:bodyPr vert="horz" wrap="squar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pt-BR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89526B3-CCCF-8D14-5456-105C62F190E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0354" y="3831992"/>
            <a:ext cx="4647240" cy="23007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9C80E-C7CE-D805-AA8C-DBA009E4A65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05471" y="1957860"/>
            <a:ext cx="5024520" cy="13924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BFB723-E132-3C40-6235-5EE68BB91773}"/>
              </a:ext>
            </a:extLst>
          </p:cNvPr>
          <p:cNvSpPr txBox="1"/>
          <p:nvPr/>
        </p:nvSpPr>
        <p:spPr>
          <a:xfrm>
            <a:off x="0" y="6545575"/>
            <a:ext cx="10859982" cy="261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/>
          <a:lstStyle/>
          <a:p>
            <a:r>
              <a:rPr lang="en-AU" sz="1400" b="0" i="0" u="none" strike="noStrike" baseline="0" dirty="0">
                <a:solidFill>
                  <a:schemeClr val="accent5">
                    <a:lumMod val="50000"/>
                  </a:schemeClr>
                </a:solidFill>
                <a:latin typeface="Charis SIL"/>
              </a:rPr>
              <a:t> </a:t>
            </a:r>
            <a:r>
              <a:rPr lang="en-AU" sz="1200" dirty="0">
                <a:solidFill>
                  <a:schemeClr val="accent5">
                    <a:lumMod val="50000"/>
                  </a:schemeClr>
                </a:solidFill>
                <a:latin typeface="MyriadPro-Regular" panose="020B0503030403020204" pitchFamily="34" charset="0"/>
              </a:rPr>
              <a:t>3D geological structure inversion from Noddy-generated magnetic data using deep learning methods, </a:t>
            </a:r>
            <a:r>
              <a:rPr lang="en-AU" sz="1050" dirty="0">
                <a:solidFill>
                  <a:schemeClr val="accent5">
                    <a:lumMod val="50000"/>
                  </a:schemeClr>
                </a:solidFill>
                <a:latin typeface="MyriadPro-Regular" panose="020B0503030403020204" pitchFamily="34" charset="0"/>
              </a:rPr>
              <a:t>Guo et al., Computers &amp; Geosciences 2021, 104701 </a:t>
            </a:r>
            <a:endParaRPr lang="en-AU" sz="1200" dirty="0">
              <a:solidFill>
                <a:schemeClr val="accent5">
                  <a:lumMod val="50000"/>
                </a:schemeClr>
              </a:solidFill>
              <a:latin typeface="MyriadPro-Regular" panose="020B05030304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D844A7-19CA-D84A-24E5-BE0EABAFFCB2}"/>
              </a:ext>
            </a:extLst>
          </p:cNvPr>
          <p:cNvSpPr txBox="1"/>
          <p:nvPr/>
        </p:nvSpPr>
        <p:spPr>
          <a:xfrm>
            <a:off x="99831" y="66337"/>
            <a:ext cx="5330160" cy="9403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en-US" sz="2400" b="1" i="1" dirty="0">
                <a:solidFill>
                  <a:srgbClr val="003E6C"/>
                </a:solidFill>
              </a:rPr>
              <a:t>Goal: predict the parameters of the geological structure (</a:t>
            </a:r>
            <a:r>
              <a:rPr lang="en-US" sz="2400" b="1" i="1" dirty="0" err="1">
                <a:solidFill>
                  <a:srgbClr val="003E6C"/>
                </a:solidFill>
              </a:rPr>
              <a:t>eg</a:t>
            </a:r>
            <a:r>
              <a:rPr lang="en-US" sz="2400" b="1" i="1" dirty="0">
                <a:solidFill>
                  <a:srgbClr val="003E6C"/>
                </a:solidFill>
              </a:rPr>
              <a:t>, dip direction and the dip angle of the fold axial surface)</a:t>
            </a:r>
          </a:p>
        </p:txBody>
      </p:sp>
      <p:pic>
        <p:nvPicPr>
          <p:cNvPr id="34" name="Picture 3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2157CEA-5EDD-FFDE-3844-0D70B6124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581" y="2946360"/>
            <a:ext cx="3759495" cy="3333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1D186-1203-33C2-07C9-15BF64294F4D}"/>
              </a:ext>
            </a:extLst>
          </p:cNvPr>
          <p:cNvSpPr txBox="1"/>
          <p:nvPr/>
        </p:nvSpPr>
        <p:spPr>
          <a:xfrm>
            <a:off x="4992863" y="4428501"/>
            <a:ext cx="15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~1 day training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D0DA7-DD42-A09E-6DB8-10410AC02826}"/>
              </a:ext>
            </a:extLst>
          </p:cNvPr>
          <p:cNvSpPr txBox="1"/>
          <p:nvPr/>
        </p:nvSpPr>
        <p:spPr>
          <a:xfrm>
            <a:off x="820615" y="1469291"/>
            <a:ext cx="95816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We can make  a million models, we could even make a billion models, but we can’t make the trillions of models right now that would be needed to generalise this approach.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But if take a hierarchical approach using: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lvl="1"/>
            <a:r>
              <a:rPr lang="en-AU" sz="2000" b="1" dirty="0"/>
              <a:t>Feature extraction </a:t>
            </a:r>
            <a:r>
              <a:rPr lang="en-AU" sz="2000" dirty="0"/>
              <a:t>to reduce the dimensionality of each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lvl="1"/>
            <a:r>
              <a:rPr lang="en-AU" sz="2000" b="1" dirty="0"/>
              <a:t>Expert elicitation</a:t>
            </a:r>
            <a:r>
              <a:rPr lang="en-AU" sz="2000" dirty="0"/>
              <a:t>: I know there are faults, unconformities and folds in may area, but not sure on the detail…</a:t>
            </a:r>
          </a:p>
          <a:p>
            <a:pPr lvl="1"/>
            <a:endParaRPr lang="en-AU" sz="2000" dirty="0"/>
          </a:p>
          <a:p>
            <a:pPr lvl="1"/>
            <a:r>
              <a:rPr lang="en-AU" sz="2000" b="1" dirty="0"/>
              <a:t>History estimation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We may be able to produce custom </a:t>
            </a:r>
            <a:r>
              <a:rPr lang="en-AU" sz="2000" dirty="0" err="1"/>
              <a:t>Noddyverses</a:t>
            </a:r>
            <a:r>
              <a:rPr lang="en-AU" sz="2000" dirty="0"/>
              <a:t> to understand specific locations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A2521-8656-8AEA-F079-7E49A9DB45F3}"/>
              </a:ext>
            </a:extLst>
          </p:cNvPr>
          <p:cNvSpPr txBox="1"/>
          <p:nvPr/>
        </p:nvSpPr>
        <p:spPr>
          <a:xfrm>
            <a:off x="741815" y="365028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Can we generalise this method to more complex scenarios?</a:t>
            </a:r>
          </a:p>
        </p:txBody>
      </p:sp>
    </p:spTree>
    <p:extLst>
      <p:ext uri="{BB962C8B-B14F-4D97-AF65-F5344CB8AC3E}">
        <p14:creationId xmlns:p14="http://schemas.microsoft.com/office/powerpoint/2010/main" val="140811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0147E-562D-4C5E-8CE7-22AD428ED3F8}"/>
              </a:ext>
            </a:extLst>
          </p:cNvPr>
          <p:cNvSpPr txBox="1"/>
          <p:nvPr/>
        </p:nvSpPr>
        <p:spPr>
          <a:xfrm>
            <a:off x="784059" y="860615"/>
            <a:ext cx="829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Open Access 1M labelled model suite with more diverse geological histories including diverse </a:t>
            </a:r>
            <a:r>
              <a:rPr lang="en-AU" dirty="0" err="1"/>
              <a:t>stratigraphies</a:t>
            </a:r>
            <a:r>
              <a:rPr lang="en-AU" dirty="0"/>
              <a:t> available here:</a:t>
            </a:r>
          </a:p>
          <a:p>
            <a:pPr algn="ctr"/>
            <a:endParaRPr lang="en-AU" dirty="0"/>
          </a:p>
          <a:p>
            <a:pPr algn="ctr"/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github.com/Loop3D/</a:t>
            </a:r>
            <a:r>
              <a:rPr lang="en-AU" dirty="0" err="1">
                <a:solidFill>
                  <a:schemeClr val="accent5">
                    <a:lumMod val="50000"/>
                  </a:schemeClr>
                </a:solidFill>
              </a:rPr>
              <a:t>noddyverse</a:t>
            </a:r>
            <a:r>
              <a:rPr lang="en-AU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54494C-2E89-4BF8-B703-0FD575994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08" y="5630766"/>
            <a:ext cx="318562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4036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models matching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[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'FOLD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', 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‘FOLD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', </a:t>
            </a: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‘DYKE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’]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genial Black" panose="020B0604020202020204" pitchFamily="2" charset="0"/>
              </a:rPr>
              <a:t>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event 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52A8222-5B30-4D95-9B11-98EF93E54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99" y="5641381"/>
            <a:ext cx="321192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7994 models matching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['FOLD', 'FAULT', 'FOLD’]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event sequence</a:t>
            </a:r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5908ED-5A18-48EE-890E-98CAED9E5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27" y="2452568"/>
            <a:ext cx="3964470" cy="3188813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E69BEA75-C34B-4B86-9C18-D6A0D6122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885" y="6166782"/>
            <a:ext cx="318887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sampling from 4094 models matching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00"/>
                </a:solidFill>
                <a:latin typeface="Congenial Black" panose="020B0604020202020204" pitchFamily="2" charset="0"/>
              </a:rPr>
              <a:t>['FOLD', 'UNCONFORMITY', 'FOLD’]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event sequence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A120B2-CDFD-4A6E-8FFF-08E2146B7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05" y="2737795"/>
            <a:ext cx="3787834" cy="342898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A40B604-781B-4BFE-AB21-132F9A34A806}"/>
              </a:ext>
            </a:extLst>
          </p:cNvPr>
          <p:cNvSpPr txBox="1">
            <a:spLocks/>
          </p:cNvSpPr>
          <p:nvPr/>
        </p:nvSpPr>
        <p:spPr>
          <a:xfrm>
            <a:off x="198456" y="184287"/>
            <a:ext cx="4376743" cy="64595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003E6C"/>
                </a:solidFill>
                <a:latin typeface="+mn-lt"/>
                <a:ea typeface="+mn-ea"/>
                <a:cs typeface="+mn-cs"/>
              </a:rPr>
              <a:t>A new Challenge </a:t>
            </a:r>
          </a:p>
          <a:p>
            <a:pPr algn="ctr"/>
            <a:endParaRPr lang="en-US" altLang="zh-CN" sz="4000" kern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176A5-4C66-495C-9F60-0D8696558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1" y="6245804"/>
            <a:ext cx="1428949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047F7-8DFA-49C1-BE0D-966BD29AD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9" y="2147250"/>
            <a:ext cx="3875600" cy="348351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8CEAC49-9C11-9119-178B-A9D2D12846FF}"/>
              </a:ext>
            </a:extLst>
          </p:cNvPr>
          <p:cNvSpPr/>
          <p:nvPr/>
        </p:nvSpPr>
        <p:spPr>
          <a:xfrm>
            <a:off x="1641231" y="6353652"/>
            <a:ext cx="742461" cy="251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upload.wikimedia.org/wikipedia/commons/thumb/9/...">
            <a:extLst>
              <a:ext uri="{FF2B5EF4-FFF2-40B4-BE49-F238E27FC236}">
                <a16:creationId xmlns:a16="http://schemas.microsoft.com/office/drawing/2014/main" id="{3C453FC8-E2AD-C120-10A9-DA93F905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13" y="6274778"/>
            <a:ext cx="742462" cy="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pload.wikimedia.org/wikipedia/commons/thumb/9/...">
            <a:extLst>
              <a:ext uri="{FF2B5EF4-FFF2-40B4-BE49-F238E27FC236}">
                <a16:creationId xmlns:a16="http://schemas.microsoft.com/office/drawing/2014/main" id="{40CB67A3-898C-A51E-C599-D34906112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5"/>
          <a:stretch/>
        </p:blipFill>
        <p:spPr bwMode="auto">
          <a:xfrm flipV="1">
            <a:off x="1206861" y="6563955"/>
            <a:ext cx="331756" cy="12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4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881B707-D0F1-504E-14B6-051F1FDC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29" y="1044255"/>
            <a:ext cx="8096250" cy="3695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019B6F-62E8-9517-2CF6-16934965A1EB}"/>
              </a:ext>
            </a:extLst>
          </p:cNvPr>
          <p:cNvSpPr txBox="1"/>
          <p:nvPr/>
        </p:nvSpPr>
        <p:spPr>
          <a:xfrm>
            <a:off x="8954628" y="6460150"/>
            <a:ext cx="3125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400" dirty="0">
                <a:solidFill>
                  <a:schemeClr val="accent5">
                    <a:lumMod val="50000"/>
                  </a:schemeClr>
                </a:solidFill>
              </a:rPr>
              <a:t>10.1371/journal.pone.0211060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3B4C4-E553-9D8A-063E-0F43335DC69D}"/>
              </a:ext>
            </a:extLst>
          </p:cNvPr>
          <p:cNvSpPr txBox="1"/>
          <p:nvPr/>
        </p:nvSpPr>
        <p:spPr>
          <a:xfrm>
            <a:off x="547382" y="410953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3E6C"/>
                </a:solidFill>
              </a:rPr>
              <a:t>Haralick Feature Extraction </a:t>
            </a:r>
            <a:endParaRPr lang="en-A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28F2C-1A9C-3028-0625-4364A17EF54B}"/>
              </a:ext>
            </a:extLst>
          </p:cNvPr>
          <p:cNvSpPr txBox="1"/>
          <p:nvPr/>
        </p:nvSpPr>
        <p:spPr>
          <a:xfrm>
            <a:off x="111853" y="6190846"/>
            <a:ext cx="609460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HelveticaNeue Regular"/>
              </a:rPr>
              <a:t>R. M. Haralick, K. Shanmugam and I. </a:t>
            </a:r>
            <a:r>
              <a:rPr lang="en-AU" sz="105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HelveticaNeue Regular"/>
              </a:rPr>
              <a:t>Dinstein</a:t>
            </a:r>
            <a:r>
              <a:rPr lang="en-AU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HelveticaNeue Regular"/>
              </a:rPr>
              <a:t>, "Textural Features for Image Classification," in </a:t>
            </a:r>
            <a:r>
              <a:rPr lang="en-AU" sz="1050" b="0" i="1" dirty="0">
                <a:solidFill>
                  <a:schemeClr val="accent5">
                    <a:lumMod val="50000"/>
                  </a:schemeClr>
                </a:solidFill>
                <a:effectLst/>
                <a:latin typeface="HelveticaNeue Regular"/>
              </a:rPr>
              <a:t>IEEE Transactions on Systems, Man, and Cybernetics</a:t>
            </a:r>
            <a:r>
              <a:rPr lang="en-AU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HelveticaNeue Regular"/>
              </a:rPr>
              <a:t>, vol. SMC-3, no. 6, pp. 610-621, Nov. 1973, </a:t>
            </a:r>
            <a:r>
              <a:rPr lang="en-AU" sz="105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HelveticaNeue Regular"/>
              </a:rPr>
              <a:t>doi</a:t>
            </a:r>
            <a:r>
              <a:rPr lang="en-AU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HelveticaNeue Regular"/>
              </a:rPr>
              <a:t>: 10.1109/TSMC.1973.4309314.</a:t>
            </a:r>
            <a:endParaRPr lang="en-AU" sz="105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DA52C-9133-90CB-2253-3E081F5D6A9E}"/>
              </a:ext>
            </a:extLst>
          </p:cNvPr>
          <p:cNvGrpSpPr/>
          <p:nvPr/>
        </p:nvGrpSpPr>
        <p:grpSpPr>
          <a:xfrm>
            <a:off x="5075336" y="2795970"/>
            <a:ext cx="545285" cy="590924"/>
            <a:chOff x="5134059" y="4834493"/>
            <a:chExt cx="545285" cy="590924"/>
          </a:xfrm>
          <a:noFill/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E858C92-933A-1797-65DC-9C57F03452A5}"/>
                </a:ext>
              </a:extLst>
            </p:cNvPr>
            <p:cNvSpPr/>
            <p:nvPr/>
          </p:nvSpPr>
          <p:spPr>
            <a:xfrm>
              <a:off x="5159226" y="4878035"/>
              <a:ext cx="520118" cy="92279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DE91868-62B2-FFFC-0BA7-5C8F82D01FD1}"/>
                </a:ext>
              </a:extLst>
            </p:cNvPr>
            <p:cNvSpPr/>
            <p:nvPr/>
          </p:nvSpPr>
          <p:spPr>
            <a:xfrm rot="5400000">
              <a:off x="4920140" y="5119218"/>
              <a:ext cx="520118" cy="92279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7B3E940-4B0D-192B-43BC-212485C95DDD}"/>
                </a:ext>
              </a:extLst>
            </p:cNvPr>
            <p:cNvSpPr/>
            <p:nvPr/>
          </p:nvSpPr>
          <p:spPr>
            <a:xfrm rot="2700000">
              <a:off x="5098905" y="5048412"/>
              <a:ext cx="520118" cy="92279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C1AB86-0E2A-DA34-42B7-D6D9858392E2}"/>
              </a:ext>
            </a:extLst>
          </p:cNvPr>
          <p:cNvSpPr txBox="1"/>
          <p:nvPr/>
        </p:nvSpPr>
        <p:spPr>
          <a:xfrm>
            <a:off x="547382" y="5150495"/>
            <a:ext cx="1034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Could also explore other Feature Extraction approaches: </a:t>
            </a:r>
            <a:r>
              <a:rPr lang="en-AU" b="1" dirty="0"/>
              <a:t>Multi-scale Haralick Features</a:t>
            </a:r>
            <a:r>
              <a:rPr lang="en-AU" dirty="0"/>
              <a:t>, </a:t>
            </a:r>
            <a:r>
              <a:rPr lang="en-AU" b="1" dirty="0"/>
              <a:t>Hough Transforms, Harris Corner Detection …  </a:t>
            </a:r>
          </a:p>
        </p:txBody>
      </p:sp>
    </p:spTree>
    <p:extLst>
      <p:ext uri="{BB962C8B-B14F-4D97-AF65-F5344CB8AC3E}">
        <p14:creationId xmlns:p14="http://schemas.microsoft.com/office/powerpoint/2010/main" val="2278808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8B752D-9D60-D432-FB29-CD43F415C999}"/>
              </a:ext>
            </a:extLst>
          </p:cNvPr>
          <p:cNvSpPr txBox="1"/>
          <p:nvPr/>
        </p:nvSpPr>
        <p:spPr>
          <a:xfrm>
            <a:off x="1124125" y="2138436"/>
            <a:ext cx="100080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t-SNE a non-linear dimensionality reduction algorithm that finds patterns in the data based on the similarity of features in data points, which is calculated as the conditional probability that a point A would choose point B as its neighbour. </a:t>
            </a:r>
          </a:p>
          <a:p>
            <a:br>
              <a:rPr lang="en-AU" sz="2000" dirty="0"/>
            </a:br>
            <a:r>
              <a:rPr lang="en-AU" sz="2000" b="0" i="0" dirty="0">
                <a:solidFill>
                  <a:srgbClr val="273239"/>
                </a:solidFill>
                <a:effectLst/>
                <a:latin typeface="Nunito" panose="020B0604020202020204" pitchFamily="2" charset="0"/>
              </a:rPr>
              <a:t>It then tries to minimize the difference between these conditional probabilities (or similarities) in higher-dimensional and lower-dimensional space for a perfect representation of data points in lower-dimensional space. </a:t>
            </a:r>
            <a:endParaRPr lang="en-A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2592-0F07-BB02-FB1A-156AA9DC99DC}"/>
              </a:ext>
            </a:extLst>
          </p:cNvPr>
          <p:cNvSpPr txBox="1"/>
          <p:nvPr/>
        </p:nvSpPr>
        <p:spPr>
          <a:xfrm>
            <a:off x="799050" y="528398"/>
            <a:ext cx="7480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3E6C"/>
                </a:solidFill>
              </a:rPr>
              <a:t>t-SNE</a:t>
            </a:r>
            <a:r>
              <a:rPr lang="en-US" sz="2400" i="1" dirty="0">
                <a:solidFill>
                  <a:srgbClr val="003E6C"/>
                </a:solidFill>
              </a:rPr>
              <a:t> (</a:t>
            </a:r>
            <a:r>
              <a:rPr lang="en-AU" sz="2400" i="1" dirty="0">
                <a:solidFill>
                  <a:srgbClr val="003E6C"/>
                </a:solidFill>
              </a:rPr>
              <a:t>t-distributed stochastic neighbour embedding) </a:t>
            </a:r>
            <a:endParaRPr lang="en-A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2BBEA-4F0F-5F55-8002-1C82FC04E5CC}"/>
              </a:ext>
            </a:extLst>
          </p:cNvPr>
          <p:cNvSpPr txBox="1"/>
          <p:nvPr/>
        </p:nvSpPr>
        <p:spPr>
          <a:xfrm>
            <a:off x="253767" y="6325516"/>
            <a:ext cx="48719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accent5">
                    <a:lumMod val="50000"/>
                  </a:schemeClr>
                </a:solidFill>
                <a:latin typeface="HelveticaNeue Regular"/>
              </a:rPr>
              <a:t>Laurens van der </a:t>
            </a:r>
            <a:r>
              <a:rPr lang="en-AU" sz="1050" dirty="0" err="1">
                <a:solidFill>
                  <a:schemeClr val="accent5">
                    <a:lumMod val="50000"/>
                  </a:schemeClr>
                </a:solidFill>
                <a:latin typeface="HelveticaNeue Regular"/>
              </a:rPr>
              <a:t>Maaten</a:t>
            </a:r>
            <a:r>
              <a:rPr lang="en-AU" sz="1050" dirty="0">
                <a:solidFill>
                  <a:schemeClr val="accent5">
                    <a:lumMod val="50000"/>
                  </a:schemeClr>
                </a:solidFill>
                <a:latin typeface="HelveticaNeue Regular"/>
              </a:rPr>
              <a:t>  &amp; Geoffrey Hinton, Visualizing Data using t-SNE, Journal of Machine Learning Research 9 (2008) 2579-2605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C0780-E6AE-8565-14DA-6776B2E59BA2}"/>
              </a:ext>
            </a:extLst>
          </p:cNvPr>
          <p:cNvSpPr txBox="1"/>
          <p:nvPr/>
        </p:nvSpPr>
        <p:spPr>
          <a:xfrm>
            <a:off x="547382" y="4999839"/>
            <a:ext cx="1034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Could also explore other dimensionality reduction approaches: </a:t>
            </a:r>
            <a:r>
              <a:rPr lang="en-AU" b="1" i="0" dirty="0">
                <a:solidFill>
                  <a:srgbClr val="222222"/>
                </a:solidFill>
                <a:effectLst/>
                <a:latin typeface="unset"/>
              </a:rPr>
              <a:t>Principal Component Analysis</a:t>
            </a:r>
            <a:r>
              <a:rPr lang="en-AU" dirty="0"/>
              <a:t>, </a:t>
            </a:r>
            <a:r>
              <a:rPr lang="en-AU" b="1" i="0" dirty="0">
                <a:solidFill>
                  <a:srgbClr val="222222"/>
                </a:solidFill>
                <a:effectLst/>
                <a:latin typeface="unset"/>
              </a:rPr>
              <a:t>Non-negative matrix factorization</a:t>
            </a:r>
            <a:r>
              <a:rPr lang="en-AU" dirty="0"/>
              <a:t>, </a:t>
            </a:r>
            <a:r>
              <a:rPr lang="en-AU" b="1" i="0" dirty="0">
                <a:solidFill>
                  <a:srgbClr val="222222"/>
                </a:solidFill>
                <a:effectLst/>
                <a:latin typeface="unset"/>
              </a:rPr>
              <a:t>Generalized discriminant analysis, Uniform Manifold Approximation and Projectio</a:t>
            </a:r>
            <a:r>
              <a:rPr lang="en-AU" b="1" dirty="0">
                <a:solidFill>
                  <a:srgbClr val="222222"/>
                </a:solidFill>
                <a:latin typeface="unset"/>
              </a:rPr>
              <a:t>n</a:t>
            </a:r>
            <a:r>
              <a:rPr lang="en-AU" b="1" i="0" dirty="0">
                <a:solidFill>
                  <a:srgbClr val="222222"/>
                </a:solidFill>
                <a:effectLst/>
                <a:latin typeface="unset"/>
              </a:rPr>
              <a:t> and Self-organizing maps  </a:t>
            </a:r>
            <a:r>
              <a:rPr lang="en-AU" dirty="0"/>
              <a:t>…  </a:t>
            </a:r>
          </a:p>
        </p:txBody>
      </p:sp>
    </p:spTree>
    <p:extLst>
      <p:ext uri="{BB962C8B-B14F-4D97-AF65-F5344CB8AC3E}">
        <p14:creationId xmlns:p14="http://schemas.microsoft.com/office/powerpoint/2010/main" val="73744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_9">
            <a:extLst>
              <a:ext uri="{FF2B5EF4-FFF2-40B4-BE49-F238E27FC236}">
                <a16:creationId xmlns:a16="http://schemas.microsoft.com/office/drawing/2014/main" id="{DE3B605B-6F71-A0EE-D0B7-C558ACCEA047}"/>
              </a:ext>
            </a:extLst>
          </p:cNvPr>
          <p:cNvSpPr txBox="1">
            <a:spLocks/>
          </p:cNvSpPr>
          <p:nvPr/>
        </p:nvSpPr>
        <p:spPr>
          <a:xfrm>
            <a:off x="189070" y="165533"/>
            <a:ext cx="11791915" cy="6707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hangingPunct="0">
              <a:lnSpc>
                <a:spcPct val="100000"/>
              </a:lnSpc>
            </a:pPr>
            <a:r>
              <a:rPr lang="en-US" sz="2400" b="1" i="1" dirty="0">
                <a:solidFill>
                  <a:srgbClr val="003E6C"/>
                </a:solidFill>
                <a:latin typeface="+mn-lt"/>
                <a:ea typeface="+mn-ea"/>
                <a:cs typeface="+mn-cs"/>
              </a:rPr>
              <a:t>Estimation of structural evolution from synthetic geophysical images</a:t>
            </a:r>
          </a:p>
          <a:p>
            <a:pPr hangingPunct="0">
              <a:lnSpc>
                <a:spcPct val="100000"/>
              </a:lnSpc>
            </a:pPr>
            <a:endParaRPr lang="en-US" sz="1800" dirty="0">
              <a:latin typeface="Liberation Sans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5AEAEB-DE42-3154-0ECF-DA9386A194FD}"/>
              </a:ext>
            </a:extLst>
          </p:cNvPr>
          <p:cNvGrpSpPr/>
          <p:nvPr/>
        </p:nvGrpSpPr>
        <p:grpSpPr>
          <a:xfrm>
            <a:off x="1435775" y="791010"/>
            <a:ext cx="8971669" cy="1914119"/>
            <a:chOff x="255652" y="1892182"/>
            <a:chExt cx="8971669" cy="19141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9D733-CA7E-E1E2-2CB0-1499C0D3F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255652" y="1892182"/>
              <a:ext cx="5304960" cy="191411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3959C9-D38F-7D9F-7F0A-C83E136A7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5722362" y="1901541"/>
              <a:ext cx="3504959" cy="190476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32A25B1-AE7F-D8E7-963A-D214C2FDCC8F}"/>
              </a:ext>
            </a:extLst>
          </p:cNvPr>
          <p:cNvSpPr txBox="1"/>
          <p:nvPr/>
        </p:nvSpPr>
        <p:spPr>
          <a:xfrm>
            <a:off x="459960" y="2847267"/>
            <a:ext cx="114480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003E6C"/>
                </a:solidFill>
              </a:rPr>
              <a:t>Haralick</a:t>
            </a:r>
            <a:r>
              <a:rPr lang="en-US" sz="2000" b="1" i="1" dirty="0">
                <a:solidFill>
                  <a:srgbClr val="003E6C"/>
                </a:solidFill>
              </a:rPr>
              <a:t> Features </a:t>
            </a:r>
            <a:r>
              <a:rPr lang="en-US" sz="2000" i="1" dirty="0">
                <a:solidFill>
                  <a:srgbClr val="003E6C"/>
                </a:solidFill>
              </a:rPr>
              <a:t>used to describe the texture of the image, reducing 200x200 pixels to 13 features</a:t>
            </a:r>
          </a:p>
          <a:p>
            <a:endParaRPr lang="en-US" sz="2000" i="1" dirty="0">
              <a:solidFill>
                <a:srgbClr val="003E6C"/>
              </a:solidFill>
            </a:endParaRPr>
          </a:p>
          <a:p>
            <a:r>
              <a:rPr lang="en-US" sz="2000" b="1" i="1" dirty="0">
                <a:solidFill>
                  <a:srgbClr val="003E6C"/>
                </a:solidFill>
              </a:rPr>
              <a:t>t-SNE</a:t>
            </a:r>
            <a:r>
              <a:rPr lang="en-US" sz="2000" i="1" dirty="0">
                <a:solidFill>
                  <a:srgbClr val="003E6C"/>
                </a:solidFill>
              </a:rPr>
              <a:t> (</a:t>
            </a:r>
            <a:r>
              <a:rPr lang="en-AU" sz="2000" i="1" dirty="0">
                <a:solidFill>
                  <a:srgbClr val="003E6C"/>
                </a:solidFill>
              </a:rPr>
              <a:t>t-distributed stochastic neighbour embedding) visualizes the resulting 13-dimensional dataset by giving each datapoint a location in a two-dimensional map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DDA14C7-6706-71E2-30FB-91A9CFDB0489}"/>
              </a:ext>
            </a:extLst>
          </p:cNvPr>
          <p:cNvSpPr/>
          <p:nvPr/>
        </p:nvSpPr>
        <p:spPr>
          <a:xfrm>
            <a:off x="624367" y="4827523"/>
            <a:ext cx="385894" cy="427839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DEB5C33A-E751-FADF-9C5E-898B55069225}"/>
              </a:ext>
            </a:extLst>
          </p:cNvPr>
          <p:cNvSpPr/>
          <p:nvPr/>
        </p:nvSpPr>
        <p:spPr>
          <a:xfrm>
            <a:off x="1194819" y="4827523"/>
            <a:ext cx="385894" cy="427839"/>
          </a:xfrm>
          <a:prstGeom prst="cub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26F1E64-4BDE-484A-2504-08974E893882}"/>
              </a:ext>
            </a:extLst>
          </p:cNvPr>
          <p:cNvSpPr/>
          <p:nvPr/>
        </p:nvSpPr>
        <p:spPr>
          <a:xfrm>
            <a:off x="1773660" y="4827523"/>
            <a:ext cx="385894" cy="427839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EBD178A-CE45-2544-7C5F-3C3291F96278}"/>
              </a:ext>
            </a:extLst>
          </p:cNvPr>
          <p:cNvSpPr/>
          <p:nvPr/>
        </p:nvSpPr>
        <p:spPr>
          <a:xfrm>
            <a:off x="2390862" y="5303938"/>
            <a:ext cx="587230" cy="30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1AB75BB-22FF-5C24-4500-945E94CE4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04" y="4760842"/>
            <a:ext cx="4432183" cy="134930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657759-8CD0-8422-D740-1A703A8A1F6E}"/>
              </a:ext>
            </a:extLst>
          </p:cNvPr>
          <p:cNvSpPr/>
          <p:nvPr/>
        </p:nvSpPr>
        <p:spPr>
          <a:xfrm>
            <a:off x="7544499" y="5303936"/>
            <a:ext cx="587230" cy="30619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F07ACE-98AD-3205-0954-D58FE390E267}"/>
              </a:ext>
            </a:extLst>
          </p:cNvPr>
          <p:cNvSpPr txBox="1"/>
          <p:nvPr/>
        </p:nvSpPr>
        <p:spPr>
          <a:xfrm>
            <a:off x="2654567" y="4437554"/>
            <a:ext cx="5447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13 Haralick features per model, based on Gray-Level Co-occurrence Matrix </a:t>
            </a:r>
          </a:p>
        </p:txBody>
      </p:sp>
      <p:pic>
        <p:nvPicPr>
          <p:cNvPr id="16" name="Picture 15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8FFE756F-5013-B305-486A-42A59F4C71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t="12088" r="18775" b="27253"/>
          <a:stretch/>
        </p:blipFill>
        <p:spPr>
          <a:xfrm>
            <a:off x="8744125" y="4648841"/>
            <a:ext cx="2114026" cy="19449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B7BA3A-CB17-99DE-C3D7-B78A9704818E}"/>
              </a:ext>
            </a:extLst>
          </p:cNvPr>
          <p:cNvSpPr txBox="1"/>
          <p:nvPr/>
        </p:nvSpPr>
        <p:spPr>
          <a:xfrm>
            <a:off x="8078749" y="4437554"/>
            <a:ext cx="3404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2D mapping of Haralick Features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C8820DED-9076-B9FB-D1E2-9DEFDAD7224B}"/>
              </a:ext>
            </a:extLst>
          </p:cNvPr>
          <p:cNvSpPr/>
          <p:nvPr/>
        </p:nvSpPr>
        <p:spPr>
          <a:xfrm>
            <a:off x="624367" y="5383039"/>
            <a:ext cx="385894" cy="427839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6AAFBC57-57C9-0F38-7A17-5304C77B5B62}"/>
              </a:ext>
            </a:extLst>
          </p:cNvPr>
          <p:cNvSpPr/>
          <p:nvPr/>
        </p:nvSpPr>
        <p:spPr>
          <a:xfrm>
            <a:off x="1194819" y="5383039"/>
            <a:ext cx="385894" cy="427839"/>
          </a:xfrm>
          <a:prstGeom prst="cub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0564B0B9-D347-4F59-030A-9526EF3881C2}"/>
              </a:ext>
            </a:extLst>
          </p:cNvPr>
          <p:cNvSpPr/>
          <p:nvPr/>
        </p:nvSpPr>
        <p:spPr>
          <a:xfrm>
            <a:off x="1773660" y="5383039"/>
            <a:ext cx="385894" cy="427839"/>
          </a:xfrm>
          <a:prstGeom prst="cub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3C3CC984-C986-7312-DE3F-E7B7868CB43C}"/>
              </a:ext>
            </a:extLst>
          </p:cNvPr>
          <p:cNvSpPr/>
          <p:nvPr/>
        </p:nvSpPr>
        <p:spPr>
          <a:xfrm>
            <a:off x="624367" y="5923527"/>
            <a:ext cx="385894" cy="427839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05493B-F8C6-03A7-A3CD-143DFC5F2CE7}"/>
              </a:ext>
            </a:extLst>
          </p:cNvPr>
          <p:cNvSpPr txBox="1"/>
          <p:nvPr/>
        </p:nvSpPr>
        <p:spPr>
          <a:xfrm>
            <a:off x="1121160" y="601558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161B2-0BD9-AA8F-D23E-3FC8A32A8614}"/>
              </a:ext>
            </a:extLst>
          </p:cNvPr>
          <p:cNvSpPr txBox="1"/>
          <p:nvPr/>
        </p:nvSpPr>
        <p:spPr>
          <a:xfrm>
            <a:off x="4477274" y="6139506"/>
            <a:ext cx="2044816" cy="19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700" b="0" i="0" strike="noStrike" baseline="0" dirty="0">
                <a:solidFill>
                  <a:srgbClr val="2C5CFB"/>
                </a:solidFill>
                <a:latin typeface="Helvetica" panose="020B0604020202020204" pitchFamily="34" charset="0"/>
              </a:rPr>
              <a:t>doi.org/10.1371/journal.pone.0234703</a:t>
            </a:r>
            <a:endParaRPr lang="en-AU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E683BB-98C2-0ED2-223B-CDB844D1D2ED}"/>
              </a:ext>
            </a:extLst>
          </p:cNvPr>
          <p:cNvSpPr txBox="1"/>
          <p:nvPr/>
        </p:nvSpPr>
        <p:spPr>
          <a:xfrm>
            <a:off x="9232784" y="6553966"/>
            <a:ext cx="162536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700" dirty="0">
                <a:solidFill>
                  <a:srgbClr val="2C5CFB"/>
                </a:solidFill>
                <a:latin typeface="Helvetica" panose="020B0604020202020204" pitchFamily="34" charset="0"/>
              </a:rPr>
              <a:t>pypi.org/project/openTSNE/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F1F7DD-DE84-EAE6-547E-4000A8AC765E}"/>
              </a:ext>
            </a:extLst>
          </p:cNvPr>
          <p:cNvSpPr txBox="1"/>
          <p:nvPr/>
        </p:nvSpPr>
        <p:spPr>
          <a:xfrm>
            <a:off x="4737332" y="6284893"/>
            <a:ext cx="152469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700" dirty="0">
                <a:solidFill>
                  <a:srgbClr val="2C5CFB"/>
                </a:solidFill>
                <a:latin typeface="Helvetica" panose="020B0604020202020204" pitchFamily="34" charset="0"/>
              </a:rPr>
              <a:t>dx.doi.org/10.5334/jors.ac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AB8500-22F4-B771-6410-C55914BFDA8D}"/>
              </a:ext>
            </a:extLst>
          </p:cNvPr>
          <p:cNvSpPr txBox="1"/>
          <p:nvPr/>
        </p:nvSpPr>
        <p:spPr>
          <a:xfrm>
            <a:off x="934503" y="4437554"/>
            <a:ext cx="1138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/>
              <a:t>Noddy Models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B62CA2-30DC-49C7-6ECE-4B5AB3DD76C4}"/>
              </a:ext>
            </a:extLst>
          </p:cNvPr>
          <p:cNvSpPr txBox="1"/>
          <p:nvPr/>
        </p:nvSpPr>
        <p:spPr>
          <a:xfrm>
            <a:off x="4850060" y="6469328"/>
            <a:ext cx="13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~30 minutes</a:t>
            </a:r>
          </a:p>
        </p:txBody>
      </p:sp>
    </p:spTree>
    <p:extLst>
      <p:ext uri="{BB962C8B-B14F-4D97-AF65-F5344CB8AC3E}">
        <p14:creationId xmlns:p14="http://schemas.microsoft.com/office/powerpoint/2010/main" val="18532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0" grpId="0" animBg="1"/>
      <p:bldP spid="13" grpId="0" animBg="1"/>
      <p:bldP spid="14" grpId="0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78C94B3B-4015-720C-83C7-D14C5518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88648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BCED3F3-CAE2-058E-D09F-AE8B4B25C224}"/>
              </a:ext>
            </a:extLst>
          </p:cNvPr>
          <p:cNvSpPr/>
          <p:nvPr/>
        </p:nvSpPr>
        <p:spPr>
          <a:xfrm>
            <a:off x="1055078" y="3188677"/>
            <a:ext cx="240323" cy="2403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0FD89B-CE15-1520-F064-C91FCFFD588B}"/>
              </a:ext>
            </a:extLst>
          </p:cNvPr>
          <p:cNvSpPr/>
          <p:nvPr/>
        </p:nvSpPr>
        <p:spPr>
          <a:xfrm>
            <a:off x="966666" y="4845536"/>
            <a:ext cx="1458546" cy="1055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38FCC65-3336-8365-0A7A-9D857C7FCA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" y="0"/>
            <a:ext cx="5941146" cy="69478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C04116-5C92-F707-FAE6-B66943BD5C10}"/>
              </a:ext>
            </a:extLst>
          </p:cNvPr>
          <p:cNvSpPr/>
          <p:nvPr/>
        </p:nvSpPr>
        <p:spPr>
          <a:xfrm>
            <a:off x="296985" y="4892430"/>
            <a:ext cx="914400" cy="1965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385A58-7D98-54DD-8631-4002D1F82AD4}"/>
              </a:ext>
            </a:extLst>
          </p:cNvPr>
          <p:cNvSpPr/>
          <p:nvPr/>
        </p:nvSpPr>
        <p:spPr>
          <a:xfrm>
            <a:off x="2297723" y="4829907"/>
            <a:ext cx="2516554" cy="2028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FBE349-37E2-E5AA-947B-6ACDD64D9F99}"/>
              </a:ext>
            </a:extLst>
          </p:cNvPr>
          <p:cNvSpPr/>
          <p:nvPr/>
        </p:nvSpPr>
        <p:spPr>
          <a:xfrm>
            <a:off x="1175239" y="5408247"/>
            <a:ext cx="1458546" cy="144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42AA381A-C9EB-E60F-8F5C-296CED2E3D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5" y="0"/>
            <a:ext cx="5974373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550502-8553-A36D-FFEF-4592095380B4}"/>
              </a:ext>
            </a:extLst>
          </p:cNvPr>
          <p:cNvSpPr/>
          <p:nvPr/>
        </p:nvSpPr>
        <p:spPr>
          <a:xfrm>
            <a:off x="296985" y="4892430"/>
            <a:ext cx="4517292" cy="836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477041-7319-34F0-9DEC-90168DC3B0EA}"/>
              </a:ext>
            </a:extLst>
          </p:cNvPr>
          <p:cNvSpPr/>
          <p:nvPr/>
        </p:nvSpPr>
        <p:spPr>
          <a:xfrm>
            <a:off x="2696307" y="5826370"/>
            <a:ext cx="4454769" cy="1078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9E44A-3239-5747-0124-3F8BDCF006BB}"/>
              </a:ext>
            </a:extLst>
          </p:cNvPr>
          <p:cNvSpPr txBox="1"/>
          <p:nvPr/>
        </p:nvSpPr>
        <p:spPr>
          <a:xfrm>
            <a:off x="7407479" y="727107"/>
            <a:ext cx="29129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/>
              <a:t>1 or 2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/>
              <a:t>42,000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/>
              <a:t>5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36D1E-0489-C41B-37D9-E12FA5055484}"/>
              </a:ext>
            </a:extLst>
          </p:cNvPr>
          <p:cNvSpPr txBox="1"/>
          <p:nvPr/>
        </p:nvSpPr>
        <p:spPr>
          <a:xfrm>
            <a:off x="7407479" y="109057"/>
            <a:ext cx="4120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t-SNE plot of Haralick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BEB65-1514-6759-E628-E43F8B9138EA}"/>
              </a:ext>
            </a:extLst>
          </p:cNvPr>
          <p:cNvSpPr txBox="1"/>
          <p:nvPr/>
        </p:nvSpPr>
        <p:spPr>
          <a:xfrm>
            <a:off x="6025660" y="4829907"/>
            <a:ext cx="5799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Haralick/T-SNE independently produces coherent domains that reflect prior labels</a:t>
            </a:r>
          </a:p>
          <a:p>
            <a:endParaRPr lang="en-AU" dirty="0"/>
          </a:p>
          <a:p>
            <a:r>
              <a:rPr lang="en-AU" dirty="0"/>
              <a:t>Specific structural parameters vary systematically within single domains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66542A-F411-DF03-711C-4415462D8B28}"/>
              </a:ext>
            </a:extLst>
          </p:cNvPr>
          <p:cNvSpPr txBox="1"/>
          <p:nvPr/>
        </p:nvSpPr>
        <p:spPr>
          <a:xfrm>
            <a:off x="454189" y="5690064"/>
            <a:ext cx="21014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AU" sz="1400" dirty="0"/>
              <a:t>Fold  axial plane dip</a:t>
            </a:r>
          </a:p>
        </p:txBody>
      </p:sp>
    </p:spTree>
    <p:extLst>
      <p:ext uri="{BB962C8B-B14F-4D97-AF65-F5344CB8AC3E}">
        <p14:creationId xmlns:p14="http://schemas.microsoft.com/office/powerpoint/2010/main" val="33177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3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97693-FA7A-0F52-2EE3-C054B114396B}"/>
              </a:ext>
            </a:extLst>
          </p:cNvPr>
          <p:cNvSpPr txBox="1"/>
          <p:nvPr/>
        </p:nvSpPr>
        <p:spPr>
          <a:xfrm>
            <a:off x="7407479" y="665557"/>
            <a:ext cx="30957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/>
              <a:t>3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/>
              <a:t>300,000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/>
              <a:t>343 classes</a:t>
            </a:r>
            <a:endParaRPr lang="en-AU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FA5BA-6E5B-8BB6-D9C1-CAF1CD9B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9603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7412D8-40FB-E49D-B170-CD8D470F578A}"/>
              </a:ext>
            </a:extLst>
          </p:cNvPr>
          <p:cNvSpPr/>
          <p:nvPr/>
        </p:nvSpPr>
        <p:spPr>
          <a:xfrm>
            <a:off x="1988191" y="595618"/>
            <a:ext cx="117446" cy="1398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07A90-DFAE-6BF3-18DD-514F69EF39AC}"/>
              </a:ext>
            </a:extLst>
          </p:cNvPr>
          <p:cNvSpPr/>
          <p:nvPr/>
        </p:nvSpPr>
        <p:spPr>
          <a:xfrm>
            <a:off x="1090569" y="2223082"/>
            <a:ext cx="117446" cy="1398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6818-FFF3-C4B5-FF85-606EBB1A56E2}"/>
              </a:ext>
            </a:extLst>
          </p:cNvPr>
          <p:cNvSpPr txBox="1"/>
          <p:nvPr/>
        </p:nvSpPr>
        <p:spPr>
          <a:xfrm>
            <a:off x="7407479" y="109057"/>
            <a:ext cx="4120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t-SNE plot of Haralick Features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54FCCB-FB69-E5B8-22F8-AF5D141A77BA}"/>
              </a:ext>
            </a:extLst>
          </p:cNvPr>
          <p:cNvGrpSpPr/>
          <p:nvPr/>
        </p:nvGrpSpPr>
        <p:grpSpPr>
          <a:xfrm>
            <a:off x="8093487" y="5651353"/>
            <a:ext cx="291636" cy="1031846"/>
            <a:chOff x="7354482" y="5651353"/>
            <a:chExt cx="291636" cy="103184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8AF476F-26F2-0058-AC1D-F2B333518166}"/>
                </a:ext>
              </a:extLst>
            </p:cNvPr>
            <p:cNvSpPr/>
            <p:nvPr/>
          </p:nvSpPr>
          <p:spPr>
            <a:xfrm>
              <a:off x="7482981" y="5651353"/>
              <a:ext cx="151690" cy="1031846"/>
            </a:xfrm>
            <a:custGeom>
              <a:avLst/>
              <a:gdLst>
                <a:gd name="connsiteX0" fmla="*/ 0 w 227191"/>
                <a:gd name="connsiteY0" fmla="*/ 0 h 981512"/>
                <a:gd name="connsiteX1" fmla="*/ 167780 w 227191"/>
                <a:gd name="connsiteY1" fmla="*/ 58723 h 981512"/>
                <a:gd name="connsiteX2" fmla="*/ 176169 w 227191"/>
                <a:gd name="connsiteY2" fmla="*/ 100668 h 981512"/>
                <a:gd name="connsiteX3" fmla="*/ 142613 w 227191"/>
                <a:gd name="connsiteY3" fmla="*/ 159391 h 981512"/>
                <a:gd name="connsiteX4" fmla="*/ 109057 w 227191"/>
                <a:gd name="connsiteY4" fmla="*/ 276837 h 981512"/>
                <a:gd name="connsiteX5" fmla="*/ 92279 w 227191"/>
                <a:gd name="connsiteY5" fmla="*/ 318782 h 981512"/>
                <a:gd name="connsiteX6" fmla="*/ 100668 w 227191"/>
                <a:gd name="connsiteY6" fmla="*/ 369116 h 981512"/>
                <a:gd name="connsiteX7" fmla="*/ 159391 w 227191"/>
                <a:gd name="connsiteY7" fmla="*/ 411061 h 981512"/>
                <a:gd name="connsiteX8" fmla="*/ 209725 w 227191"/>
                <a:gd name="connsiteY8" fmla="*/ 453006 h 981512"/>
                <a:gd name="connsiteX9" fmla="*/ 226503 w 227191"/>
                <a:gd name="connsiteY9" fmla="*/ 503339 h 981512"/>
                <a:gd name="connsiteX10" fmla="*/ 125835 w 227191"/>
                <a:gd name="connsiteY10" fmla="*/ 671119 h 981512"/>
                <a:gd name="connsiteX11" fmla="*/ 125835 w 227191"/>
                <a:gd name="connsiteY11" fmla="*/ 838899 h 981512"/>
                <a:gd name="connsiteX12" fmla="*/ 125835 w 227191"/>
                <a:gd name="connsiteY12" fmla="*/ 981512 h 981512"/>
                <a:gd name="connsiteX0" fmla="*/ 0 w 151690"/>
                <a:gd name="connsiteY0" fmla="*/ 0 h 1031846"/>
                <a:gd name="connsiteX1" fmla="*/ 92279 w 151690"/>
                <a:gd name="connsiteY1" fmla="*/ 109057 h 1031846"/>
                <a:gd name="connsiteX2" fmla="*/ 100668 w 151690"/>
                <a:gd name="connsiteY2" fmla="*/ 151002 h 1031846"/>
                <a:gd name="connsiteX3" fmla="*/ 67112 w 151690"/>
                <a:gd name="connsiteY3" fmla="*/ 209725 h 1031846"/>
                <a:gd name="connsiteX4" fmla="*/ 33556 w 151690"/>
                <a:gd name="connsiteY4" fmla="*/ 327171 h 1031846"/>
                <a:gd name="connsiteX5" fmla="*/ 16778 w 151690"/>
                <a:gd name="connsiteY5" fmla="*/ 369116 h 1031846"/>
                <a:gd name="connsiteX6" fmla="*/ 25167 w 151690"/>
                <a:gd name="connsiteY6" fmla="*/ 419450 h 1031846"/>
                <a:gd name="connsiteX7" fmla="*/ 83890 w 151690"/>
                <a:gd name="connsiteY7" fmla="*/ 461395 h 1031846"/>
                <a:gd name="connsiteX8" fmla="*/ 134224 w 151690"/>
                <a:gd name="connsiteY8" fmla="*/ 503340 h 1031846"/>
                <a:gd name="connsiteX9" fmla="*/ 151002 w 151690"/>
                <a:gd name="connsiteY9" fmla="*/ 553673 h 1031846"/>
                <a:gd name="connsiteX10" fmla="*/ 50334 w 151690"/>
                <a:gd name="connsiteY10" fmla="*/ 721453 h 1031846"/>
                <a:gd name="connsiteX11" fmla="*/ 50334 w 151690"/>
                <a:gd name="connsiteY11" fmla="*/ 889233 h 1031846"/>
                <a:gd name="connsiteX12" fmla="*/ 50334 w 151690"/>
                <a:gd name="connsiteY12" fmla="*/ 1031846 h 103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690" h="1031846">
                  <a:moveTo>
                    <a:pt x="0" y="0"/>
                  </a:moveTo>
                  <a:cubicBezTo>
                    <a:pt x="49852" y="12463"/>
                    <a:pt x="75501" y="83890"/>
                    <a:pt x="92279" y="109057"/>
                  </a:cubicBezTo>
                  <a:cubicBezTo>
                    <a:pt x="109057" y="134224"/>
                    <a:pt x="97872" y="137020"/>
                    <a:pt x="100668" y="151002"/>
                  </a:cubicBezTo>
                  <a:cubicBezTo>
                    <a:pt x="89483" y="170576"/>
                    <a:pt x="75138" y="188657"/>
                    <a:pt x="67112" y="209725"/>
                  </a:cubicBezTo>
                  <a:cubicBezTo>
                    <a:pt x="52618" y="247773"/>
                    <a:pt x="48677" y="289368"/>
                    <a:pt x="33556" y="327171"/>
                  </a:cubicBezTo>
                  <a:lnTo>
                    <a:pt x="16778" y="369116"/>
                  </a:lnTo>
                  <a:cubicBezTo>
                    <a:pt x="19574" y="385894"/>
                    <a:pt x="15163" y="405694"/>
                    <a:pt x="25167" y="419450"/>
                  </a:cubicBezTo>
                  <a:cubicBezTo>
                    <a:pt x="39315" y="438904"/>
                    <a:pt x="64823" y="446728"/>
                    <a:pt x="83890" y="461395"/>
                  </a:cubicBezTo>
                  <a:cubicBezTo>
                    <a:pt x="101201" y="474711"/>
                    <a:pt x="117446" y="489358"/>
                    <a:pt x="134224" y="503340"/>
                  </a:cubicBezTo>
                  <a:cubicBezTo>
                    <a:pt x="139817" y="520118"/>
                    <a:pt x="155098" y="536469"/>
                    <a:pt x="151002" y="553673"/>
                  </a:cubicBezTo>
                  <a:cubicBezTo>
                    <a:pt x="127043" y="654300"/>
                    <a:pt x="106587" y="665200"/>
                    <a:pt x="50334" y="721453"/>
                  </a:cubicBezTo>
                  <a:cubicBezTo>
                    <a:pt x="26126" y="794076"/>
                    <a:pt x="45519" y="725514"/>
                    <a:pt x="50334" y="889233"/>
                  </a:cubicBezTo>
                  <a:cubicBezTo>
                    <a:pt x="51732" y="936750"/>
                    <a:pt x="50334" y="984308"/>
                    <a:pt x="50334" y="1031846"/>
                  </a:cubicBezTo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6BF4D3-3166-B0CA-3431-EBB37CE63F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9463" y="6523808"/>
              <a:ext cx="116655" cy="159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C64167-F2DC-61BA-A0DD-E4143A7F33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4482" y="6523808"/>
              <a:ext cx="174981" cy="1593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671173C-DDAE-2719-9F01-035CEF893068}"/>
              </a:ext>
            </a:extLst>
          </p:cNvPr>
          <p:cNvSpPr txBox="1"/>
          <p:nvPr/>
        </p:nvSpPr>
        <p:spPr>
          <a:xfrm>
            <a:off x="7071919" y="5332355"/>
            <a:ext cx="230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Another 320 orderings</a:t>
            </a:r>
          </a:p>
        </p:txBody>
      </p:sp>
    </p:spTree>
    <p:extLst>
      <p:ext uri="{BB962C8B-B14F-4D97-AF65-F5344CB8AC3E}">
        <p14:creationId xmlns:p14="http://schemas.microsoft.com/office/powerpoint/2010/main" val="307858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832C9382-3015-B018-F0C6-B9303C9A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107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04EF9-D3C8-C009-CD0A-CE600ACC8B53}"/>
              </a:ext>
            </a:extLst>
          </p:cNvPr>
          <p:cNvSpPr txBox="1"/>
          <p:nvPr/>
        </p:nvSpPr>
        <p:spPr>
          <a:xfrm>
            <a:off x="7171296" y="1246232"/>
            <a:ext cx="4078104" cy="3892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dirty="0"/>
              <a:t>TILT_TILT_</a:t>
            </a:r>
            <a:r>
              <a:rPr lang="en-AU" b="1" dirty="0">
                <a:solidFill>
                  <a:srgbClr val="FF0000"/>
                </a:solidFill>
              </a:rPr>
              <a:t>FOLD</a:t>
            </a:r>
          </a:p>
          <a:p>
            <a:pPr>
              <a:lnSpc>
                <a:spcPct val="200000"/>
              </a:lnSpc>
            </a:pPr>
            <a:r>
              <a:rPr lang="en-AU" b="1" dirty="0">
                <a:solidFill>
                  <a:srgbClr val="FF0000"/>
                </a:solidFill>
              </a:rPr>
              <a:t>FOLD</a:t>
            </a:r>
            <a:r>
              <a:rPr lang="en-AU" dirty="0"/>
              <a:t>_DYKE_TILT</a:t>
            </a:r>
          </a:p>
          <a:p>
            <a:pPr>
              <a:lnSpc>
                <a:spcPct val="200000"/>
              </a:lnSpc>
            </a:pPr>
            <a:r>
              <a:rPr lang="en-AU" dirty="0"/>
              <a:t>PLUG_</a:t>
            </a:r>
            <a:r>
              <a:rPr lang="en-AU" b="1" dirty="0">
                <a:solidFill>
                  <a:srgbClr val="FF0000"/>
                </a:solidFill>
              </a:rPr>
              <a:t>FOLD</a:t>
            </a:r>
            <a:r>
              <a:rPr lang="en-AU" dirty="0"/>
              <a:t>_</a:t>
            </a:r>
            <a:r>
              <a:rPr lang="en-AU" b="1" dirty="0">
                <a:solidFill>
                  <a:srgbClr val="FF0000"/>
                </a:solidFill>
              </a:rPr>
              <a:t>FOLD</a:t>
            </a:r>
          </a:p>
          <a:p>
            <a:pPr>
              <a:lnSpc>
                <a:spcPct val="200000"/>
              </a:lnSpc>
            </a:pPr>
            <a:r>
              <a:rPr lang="en-AU" dirty="0"/>
              <a:t>SHEAR-ZONE_</a:t>
            </a:r>
            <a:r>
              <a:rPr lang="en-AU" b="1" dirty="0">
                <a:solidFill>
                  <a:srgbClr val="FF0000"/>
                </a:solidFill>
              </a:rPr>
              <a:t>FOLD</a:t>
            </a:r>
            <a:r>
              <a:rPr lang="en-AU" dirty="0"/>
              <a:t>_FAULT</a:t>
            </a:r>
          </a:p>
          <a:p>
            <a:pPr>
              <a:lnSpc>
                <a:spcPct val="200000"/>
              </a:lnSpc>
            </a:pPr>
            <a:r>
              <a:rPr lang="en-AU" dirty="0"/>
              <a:t>UNCONFORMITY_UNCONFORMITY_</a:t>
            </a:r>
            <a:r>
              <a:rPr lang="en-AU" b="1" dirty="0">
                <a:solidFill>
                  <a:srgbClr val="FF0000"/>
                </a:solidFill>
              </a:rPr>
              <a:t>FOLD</a:t>
            </a:r>
          </a:p>
          <a:p>
            <a:pPr>
              <a:lnSpc>
                <a:spcPct val="200000"/>
              </a:lnSpc>
            </a:pPr>
            <a:r>
              <a:rPr lang="en-AU" dirty="0"/>
              <a:t>PLUG_PLUG_</a:t>
            </a:r>
            <a:r>
              <a:rPr lang="en-AU" b="1" dirty="0">
                <a:solidFill>
                  <a:srgbClr val="FF0000"/>
                </a:solidFill>
              </a:rPr>
              <a:t>FOLD</a:t>
            </a:r>
          </a:p>
          <a:p>
            <a:pPr>
              <a:lnSpc>
                <a:spcPct val="200000"/>
              </a:lnSpc>
            </a:pPr>
            <a:r>
              <a:rPr lang="en-AU" b="1" dirty="0">
                <a:solidFill>
                  <a:srgbClr val="FF0000"/>
                </a:solidFill>
              </a:rPr>
              <a:t>FOLD</a:t>
            </a:r>
            <a:r>
              <a:rPr lang="en-AU" dirty="0"/>
              <a:t>_SHEAR-ZONE_</a:t>
            </a:r>
            <a:r>
              <a:rPr lang="en-AU" b="1" dirty="0">
                <a:solidFill>
                  <a:srgbClr val="FF0000"/>
                </a:solidFill>
              </a:rPr>
              <a:t>FOLD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9ACDE-B1FE-592E-BE77-25EA35B9E04C}"/>
              </a:ext>
            </a:extLst>
          </p:cNvPr>
          <p:cNvSpPr txBox="1"/>
          <p:nvPr/>
        </p:nvSpPr>
        <p:spPr>
          <a:xfrm>
            <a:off x="7171296" y="296985"/>
            <a:ext cx="4110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DIFFERENT geophysical images</a:t>
            </a:r>
          </a:p>
          <a:p>
            <a:r>
              <a:rPr lang="en-AU" sz="2400" b="1" i="1" dirty="0">
                <a:solidFill>
                  <a:srgbClr val="003E6C"/>
                </a:solidFill>
              </a:rPr>
              <a:t>COMMON structural event</a:t>
            </a:r>
          </a:p>
        </p:txBody>
      </p:sp>
    </p:spTree>
    <p:extLst>
      <p:ext uri="{BB962C8B-B14F-4D97-AF65-F5344CB8AC3E}">
        <p14:creationId xmlns:p14="http://schemas.microsoft.com/office/powerpoint/2010/main" val="230825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0D750-8ED1-864D-C3D2-1413F8D76824}"/>
              </a:ext>
            </a:extLst>
          </p:cNvPr>
          <p:cNvSpPr txBox="1"/>
          <p:nvPr/>
        </p:nvSpPr>
        <p:spPr>
          <a:xfrm>
            <a:off x="3324139" y="1442798"/>
            <a:ext cx="6094602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 err="1">
                <a:latin typeface="NimbusRomNo9L-ReguItal"/>
              </a:rPr>
              <a:t>Spatio</a:t>
            </a:r>
            <a:r>
              <a:rPr lang="en-AU" b="1" dirty="0">
                <a:latin typeface="NimbusRomNo9L-ReguItal"/>
              </a:rPr>
              <a:t>-temporal structure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>
                <a:latin typeface="NimbusRomNo9L-ReguItal"/>
              </a:rPr>
              <a:t>High dimensionality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b="1" dirty="0">
                <a:latin typeface="NimbusRomNo9L-ReguItal"/>
              </a:rPr>
              <a:t>Paucity of ground truth</a:t>
            </a:r>
            <a:endParaRPr lang="en-AU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Objects with amorphous boundaries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Heterogeneity in space and time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Interest in rare phenomena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Multi-resolution data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AU" sz="1800" b="0" i="0" u="none" strike="noStrike" baseline="0" dirty="0">
                <a:latin typeface="NimbusRomNo9L-ReguItal"/>
              </a:rPr>
              <a:t>Noise, incompleteness and uncertainty in data</a:t>
            </a:r>
            <a:endParaRPr lang="en-AU" sz="1800" b="0" i="0" u="none" strike="noStrike" baseline="0" dirty="0">
              <a:latin typeface="NimbusRomNo9L-Regu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84E49-3E13-AC7F-F5A4-F1568EDE03A3}"/>
              </a:ext>
            </a:extLst>
          </p:cNvPr>
          <p:cNvSpPr txBox="1"/>
          <p:nvPr/>
        </p:nvSpPr>
        <p:spPr>
          <a:xfrm>
            <a:off x="2116124" y="188188"/>
            <a:ext cx="7631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400" b="1" i="1" dirty="0" err="1">
                <a:solidFill>
                  <a:srgbClr val="003E6C"/>
                </a:solidFill>
              </a:rPr>
              <a:t>Karpatne</a:t>
            </a:r>
            <a:r>
              <a:rPr lang="en-AU" sz="2400" b="1" i="1" dirty="0">
                <a:solidFill>
                  <a:srgbClr val="003E6C"/>
                </a:solidFill>
              </a:rPr>
              <a:t> et al. (2017) summarise the principal challenges to applying Machine Learning to the geosciences: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4A214-C5C6-0978-93E6-90AEE2C2A67E}"/>
              </a:ext>
            </a:extLst>
          </p:cNvPr>
          <p:cNvSpPr txBox="1"/>
          <p:nvPr/>
        </p:nvSpPr>
        <p:spPr>
          <a:xfrm>
            <a:off x="161489" y="6396335"/>
            <a:ext cx="10492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200" dirty="0" err="1">
                <a:solidFill>
                  <a:schemeClr val="accent5">
                    <a:lumMod val="50000"/>
                  </a:schemeClr>
                </a:solidFill>
              </a:rPr>
              <a:t>Karpatne</a:t>
            </a:r>
            <a:r>
              <a:rPr lang="en-AU" sz="1200" dirty="0">
                <a:solidFill>
                  <a:schemeClr val="accent5">
                    <a:lumMod val="50000"/>
                  </a:schemeClr>
                </a:solidFill>
              </a:rPr>
              <a:t> et al. (2017) </a:t>
            </a:r>
            <a:r>
              <a:rPr lang="en-AU" sz="1200" u="none" strike="noStrike" baseline="0" dirty="0">
                <a:solidFill>
                  <a:schemeClr val="accent5">
                    <a:lumMod val="50000"/>
                  </a:schemeClr>
                </a:solidFill>
                <a:latin typeface="NimbusSanL-Regu"/>
              </a:rPr>
              <a:t>Machine Learning for the Geosciences: Challenges and Opportunities. </a:t>
            </a:r>
            <a:r>
              <a:rPr lang="en-AU" sz="1200" u="none" strike="noStrike" baseline="0" dirty="0">
                <a:solidFill>
                  <a:schemeClr val="accent5">
                    <a:lumMod val="50000"/>
                  </a:schemeClr>
                </a:solidFill>
                <a:latin typeface="SourceSansPro-Regular"/>
              </a:rPr>
              <a:t>IEEE Transactions on Knowledge and Data Engineering 10.1109/TKDE.2018.2861006</a:t>
            </a:r>
            <a:endParaRPr lang="en-AU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91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C6348B-D837-E8E7-8074-BF6A456BB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378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BDF881-A886-707F-EEE9-75DFF2A41F18}"/>
              </a:ext>
            </a:extLst>
          </p:cNvPr>
          <p:cNvSpPr txBox="1"/>
          <p:nvPr/>
        </p:nvSpPr>
        <p:spPr>
          <a:xfrm>
            <a:off x="7238408" y="1234831"/>
            <a:ext cx="4087446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dirty="0"/>
              <a:t>SHEAR-ZONE_DYKE_FOLD</a:t>
            </a:r>
          </a:p>
          <a:p>
            <a:pPr>
              <a:lnSpc>
                <a:spcPct val="200000"/>
              </a:lnSpc>
            </a:pPr>
            <a:r>
              <a:rPr lang="en-AU" dirty="0"/>
              <a:t>FOLD_UNCONFORMITY_TILT</a:t>
            </a:r>
          </a:p>
          <a:p>
            <a:pPr>
              <a:lnSpc>
                <a:spcPct val="200000"/>
              </a:lnSpc>
            </a:pPr>
            <a:r>
              <a:rPr lang="en-AU" dirty="0"/>
              <a:t>FOLD_UNCONFORMITY_UNCONFORMITY</a:t>
            </a:r>
          </a:p>
          <a:p>
            <a:pPr>
              <a:lnSpc>
                <a:spcPct val="200000"/>
              </a:lnSpc>
            </a:pPr>
            <a:r>
              <a:rPr lang="en-AU" dirty="0"/>
              <a:t>PLUG_UNCONFORMITY_SHEAR-ZONE</a:t>
            </a:r>
          </a:p>
          <a:p>
            <a:pPr>
              <a:lnSpc>
                <a:spcPct val="200000"/>
              </a:lnSpc>
            </a:pPr>
            <a:r>
              <a:rPr lang="en-AU" dirty="0"/>
              <a:t>FAULT_TILT_TILT</a:t>
            </a:r>
          </a:p>
          <a:p>
            <a:pPr>
              <a:lnSpc>
                <a:spcPct val="200000"/>
              </a:lnSpc>
            </a:pPr>
            <a:r>
              <a:rPr lang="en-AU" dirty="0"/>
              <a:t>UNCONFORMITY_PLUG_PLUG</a:t>
            </a:r>
          </a:p>
          <a:p>
            <a:pPr>
              <a:lnSpc>
                <a:spcPct val="200000"/>
              </a:lnSpc>
            </a:pPr>
            <a:r>
              <a:rPr lang="en-AU" dirty="0"/>
              <a:t>UNCONFORMITY_DYKE_SHEAR-ZONE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433FA-6789-F140-DCD9-4B3DC9EBFB13}"/>
              </a:ext>
            </a:extLst>
          </p:cNvPr>
          <p:cNvSpPr txBox="1"/>
          <p:nvPr/>
        </p:nvSpPr>
        <p:spPr>
          <a:xfrm>
            <a:off x="7238408" y="296985"/>
            <a:ext cx="4045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COMMON geophysical images</a:t>
            </a:r>
          </a:p>
          <a:p>
            <a:r>
              <a:rPr lang="en-AU" sz="2400" b="1" i="1" dirty="0">
                <a:solidFill>
                  <a:srgbClr val="003E6C"/>
                </a:solidFill>
              </a:rPr>
              <a:t>DIFFERENT structural events</a:t>
            </a:r>
          </a:p>
        </p:txBody>
      </p:sp>
    </p:spTree>
    <p:extLst>
      <p:ext uri="{BB962C8B-B14F-4D97-AF65-F5344CB8AC3E}">
        <p14:creationId xmlns:p14="http://schemas.microsoft.com/office/powerpoint/2010/main" val="328924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9244F-7988-922C-416E-1F605963AB1D}"/>
              </a:ext>
            </a:extLst>
          </p:cNvPr>
          <p:cNvSpPr txBox="1"/>
          <p:nvPr/>
        </p:nvSpPr>
        <p:spPr>
          <a:xfrm>
            <a:off x="649824" y="0"/>
            <a:ext cx="1089235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AU" sz="2400" b="1" i="1" dirty="0">
                <a:solidFill>
                  <a:srgbClr val="003E6C"/>
                </a:solidFill>
              </a:rPr>
              <a:t>Conclusions</a:t>
            </a:r>
            <a:endParaRPr lang="en-AU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Use of Machine Learning in the geosciences needs labelled datasets, but the Google user base is too busy looking at cats to help us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In this study we have shown the potential of non-physics-based 3D modelling to provide large arbitrarily complex time-aware 3D models and their potential-field response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In simple sub-sets of the model space CNN &amp; Haralick/t-SNE methods appear to provide useful pathways to history and parameter inversion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For large more generalised model suites, interesting results support the continuation of this approach, and expert elicitation will undoubtably save us time in defining relevant model suites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9F3C1D-4944-D7F7-A2E1-BBD2B671E6DA}"/>
              </a:ext>
            </a:extLst>
          </p:cNvPr>
          <p:cNvGrpSpPr/>
          <p:nvPr/>
        </p:nvGrpSpPr>
        <p:grpSpPr>
          <a:xfrm>
            <a:off x="-1" y="5755422"/>
            <a:ext cx="12209603" cy="1072457"/>
            <a:chOff x="0" y="5790957"/>
            <a:chExt cx="11805048" cy="10369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5DC89E-7091-F206-77AF-452D78B8F3BA}"/>
                </a:ext>
              </a:extLst>
            </p:cNvPr>
            <p:cNvGrpSpPr/>
            <p:nvPr/>
          </p:nvGrpSpPr>
          <p:grpSpPr>
            <a:xfrm flipH="1">
              <a:off x="5884187" y="5790957"/>
              <a:ext cx="5920861" cy="1036922"/>
              <a:chOff x="0" y="0"/>
              <a:chExt cx="12232609" cy="214182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9397CA-5C07-0B9C-E3AE-E9AE3DEC4C6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141821"/>
              </a:xfrm>
              <a:prstGeom prst="rect">
                <a:avLst/>
              </a:prstGeom>
              <a:solidFill>
                <a:srgbClr val="2929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8613565-D765-EDD7-2B4E-0A1E562CE57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232609" cy="2141822"/>
                <a:chOff x="0" y="0"/>
                <a:chExt cx="11461829" cy="2006865"/>
              </a:xfrm>
            </p:grpSpPr>
            <p:pic>
              <p:nvPicPr>
                <p:cNvPr id="7" name="Picture 6" descr="A picture containing black and white, mammal, monochrome&#10;&#10;Description automatically generated">
                  <a:extLst>
                    <a:ext uri="{FF2B5EF4-FFF2-40B4-BE49-F238E27FC236}">
                      <a16:creationId xmlns:a16="http://schemas.microsoft.com/office/drawing/2014/main" id="{CC00B797-AD61-B6F7-ADBA-1BF969330C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7994"/>
                <a:stretch/>
              </p:blipFill>
              <p:spPr>
                <a:xfrm>
                  <a:off x="0" y="0"/>
                  <a:ext cx="5714443" cy="1750819"/>
                </a:xfrm>
                <a:prstGeom prst="rect">
                  <a:avLst/>
                </a:prstGeom>
              </p:spPr>
            </p:pic>
            <p:pic>
              <p:nvPicPr>
                <p:cNvPr id="8" name="Picture 7" descr="A picture containing black and white, mammal, monochrome&#10;&#10;Description automatically generated">
                  <a:extLst>
                    <a:ext uri="{FF2B5EF4-FFF2-40B4-BE49-F238E27FC236}">
                      <a16:creationId xmlns:a16="http://schemas.microsoft.com/office/drawing/2014/main" id="{BB590F70-551B-FB1F-C380-F03D3FB5BF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4220"/>
                <a:stretch/>
              </p:blipFill>
              <p:spPr>
                <a:xfrm>
                  <a:off x="5711890" y="465643"/>
                  <a:ext cx="5749939" cy="1541222"/>
                </a:xfrm>
                <a:prstGeom prst="rect">
                  <a:avLst/>
                </a:prstGeom>
              </p:spPr>
            </p:pic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87E6644-EE1A-AD26-4F8C-E877EBE9DF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67140"/>
                <a:ext cx="6096000" cy="0"/>
              </a:xfrm>
              <a:prstGeom prst="line">
                <a:avLst/>
              </a:prstGeom>
              <a:ln w="28575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7C3FAF0-A72A-8329-C32F-89DA00DE0B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8725" y="496957"/>
                <a:ext cx="6096000" cy="0"/>
              </a:xfrm>
              <a:prstGeom prst="line">
                <a:avLst/>
              </a:prstGeom>
              <a:ln w="635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024008-E80D-818D-C728-07416DF333CE}"/>
                </a:ext>
              </a:extLst>
            </p:cNvPr>
            <p:cNvGrpSpPr/>
            <p:nvPr/>
          </p:nvGrpSpPr>
          <p:grpSpPr>
            <a:xfrm>
              <a:off x="0" y="5790957"/>
              <a:ext cx="5902524" cy="1036922"/>
              <a:chOff x="0" y="0"/>
              <a:chExt cx="12192000" cy="214182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24EF44-6F99-1EEB-C78F-552094043F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2141821"/>
              </a:xfrm>
              <a:prstGeom prst="rect">
                <a:avLst/>
              </a:prstGeom>
              <a:solidFill>
                <a:srgbClr val="2929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E48A0EA-5101-97D6-68F1-85B8C048D60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0640" cy="2141822"/>
                <a:chOff x="0" y="0"/>
                <a:chExt cx="11422504" cy="2006865"/>
              </a:xfrm>
            </p:grpSpPr>
            <p:pic>
              <p:nvPicPr>
                <p:cNvPr id="13" name="Picture 12" descr="A picture containing black and white, mammal, monochrome&#10;&#10;Description automatically generated">
                  <a:extLst>
                    <a:ext uri="{FF2B5EF4-FFF2-40B4-BE49-F238E27FC236}">
                      <a16:creationId xmlns:a16="http://schemas.microsoft.com/office/drawing/2014/main" id="{4FCCAB8F-E242-C021-C3EB-E5555B000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7994"/>
                <a:stretch/>
              </p:blipFill>
              <p:spPr>
                <a:xfrm>
                  <a:off x="0" y="0"/>
                  <a:ext cx="5714443" cy="1750819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picture containing black and white, mammal, monochrome&#10;&#10;Description automatically generated">
                  <a:extLst>
                    <a:ext uri="{FF2B5EF4-FFF2-40B4-BE49-F238E27FC236}">
                      <a16:creationId xmlns:a16="http://schemas.microsoft.com/office/drawing/2014/main" id="{1504C561-2183-0526-CAE0-D43BDD9AE5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4220"/>
                <a:stretch/>
              </p:blipFill>
              <p:spPr>
                <a:xfrm>
                  <a:off x="5711890" y="465643"/>
                  <a:ext cx="5710614" cy="1541222"/>
                </a:xfrm>
                <a:prstGeom prst="rect">
                  <a:avLst/>
                </a:prstGeom>
              </p:spPr>
            </p:pic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EE87E35-AB93-812F-0E20-4C256E321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67140"/>
                <a:ext cx="6096000" cy="0"/>
              </a:xfrm>
              <a:prstGeom prst="line">
                <a:avLst/>
              </a:prstGeom>
              <a:ln w="28575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96F7A28-8DBC-B21B-D143-7A3C4377B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3276" y="496957"/>
                <a:ext cx="6096000" cy="0"/>
              </a:xfrm>
              <a:prstGeom prst="line">
                <a:avLst/>
              </a:prstGeom>
              <a:ln w="635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392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5A513E-8F7B-98BB-B726-67442510CAD1}"/>
              </a:ext>
            </a:extLst>
          </p:cNvPr>
          <p:cNvSpPr txBox="1"/>
          <p:nvPr/>
        </p:nvSpPr>
        <p:spPr>
          <a:xfrm>
            <a:off x="2747713" y="430958"/>
            <a:ext cx="7281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i="1" dirty="0">
                <a:solidFill>
                  <a:srgbClr val="003E6C"/>
                </a:solidFill>
              </a:rPr>
              <a:t>As reported by CNN*, there are estimated to be 6 Billion images of cats indexed by Google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2FDB66-3203-8E52-1D1C-7CF526EC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7" y="2157998"/>
            <a:ext cx="12143823" cy="470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40C1D-6BCC-6B83-90A5-B340B8EB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246" y="6404326"/>
            <a:ext cx="1009791" cy="4096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35A63-5151-AF6D-B42E-F73C84FD9756}"/>
              </a:ext>
            </a:extLst>
          </p:cNvPr>
          <p:cNvSpPr txBox="1"/>
          <p:nvPr/>
        </p:nvSpPr>
        <p:spPr>
          <a:xfrm>
            <a:off x="10966385" y="1880999"/>
            <a:ext cx="1177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*reliable source</a:t>
            </a:r>
          </a:p>
        </p:txBody>
      </p:sp>
    </p:spTree>
    <p:extLst>
      <p:ext uri="{BB962C8B-B14F-4D97-AF65-F5344CB8AC3E}">
        <p14:creationId xmlns:p14="http://schemas.microsoft.com/office/powerpoint/2010/main" val="19326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CE23CA2-6C50-6C2B-9281-2C90901A54B6}"/>
              </a:ext>
            </a:extLst>
          </p:cNvPr>
          <p:cNvSpPr txBox="1"/>
          <p:nvPr/>
        </p:nvSpPr>
        <p:spPr>
          <a:xfrm>
            <a:off x="2030137" y="278300"/>
            <a:ext cx="929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Google Image search has ~700 images of “geological folds”</a:t>
            </a:r>
          </a:p>
        </p:txBody>
      </p:sp>
      <p:pic>
        <p:nvPicPr>
          <p:cNvPr id="1026" name="Picture 2" descr="upright syncline in limestone of the triassic dinwoody formation, sw montana, usa - geological fold stock pictures, royalty-free photos &amp; images">
            <a:extLst>
              <a:ext uri="{FF2B5EF4-FFF2-40B4-BE49-F238E27FC236}">
                <a16:creationId xmlns:a16="http://schemas.microsoft.com/office/drawing/2014/main" id="{077E9EBD-E0CD-A6F8-1BEE-04862964B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0268"/>
            <a:ext cx="3791824" cy="56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unces of Moon dust arrives in the UK, from the recent Apollo 11 mission to the moon, Friday 19th September 1969. Chaperoned by Dr Stuart Agrell,...">
            <a:extLst>
              <a:ext uri="{FF2B5EF4-FFF2-40B4-BE49-F238E27FC236}">
                <a16:creationId xmlns:a16="http://schemas.microsoft.com/office/drawing/2014/main" id="{EB45D5BC-61C6-050B-51A6-92EABA86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7" y="1170269"/>
            <a:ext cx="8190333" cy="56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21915-8873-6344-AF5E-E3B1390F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48368"/>
            <a:ext cx="1009791" cy="40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2C552-4A65-3861-A43A-F9B6F19B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035" y="6419381"/>
            <a:ext cx="1517780" cy="4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2C742B-4CF8-0EFE-446F-0D45D0D5B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59"/>
            <a:ext cx="11140580" cy="60932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66AE18-B322-A567-79D5-6D574A924A3C}"/>
              </a:ext>
            </a:extLst>
          </p:cNvPr>
          <p:cNvSpPr txBox="1"/>
          <p:nvPr/>
        </p:nvSpPr>
        <p:spPr>
          <a:xfrm>
            <a:off x="1849073" y="98466"/>
            <a:ext cx="9123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Google has 0 images of “geological folds in magnetic data”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92520-EE09-44CE-4518-4463DD84803A}"/>
              </a:ext>
            </a:extLst>
          </p:cNvPr>
          <p:cNvSpPr txBox="1"/>
          <p:nvPr/>
        </p:nvSpPr>
        <p:spPr>
          <a:xfrm>
            <a:off x="9565982" y="2130804"/>
            <a:ext cx="15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accent5">
                    <a:lumMod val="50000"/>
                  </a:schemeClr>
                </a:solidFill>
              </a:rPr>
              <a:t>tectonique.net/asg</a:t>
            </a:r>
          </a:p>
        </p:txBody>
      </p:sp>
    </p:spTree>
    <p:extLst>
      <p:ext uri="{BB962C8B-B14F-4D97-AF65-F5344CB8AC3E}">
        <p14:creationId xmlns:p14="http://schemas.microsoft.com/office/powerpoint/2010/main" val="196780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67B4C-E305-4EF9-AF9F-BE728A9D4523}"/>
              </a:ext>
            </a:extLst>
          </p:cNvPr>
          <p:cNvSpPr txBox="1"/>
          <p:nvPr/>
        </p:nvSpPr>
        <p:spPr>
          <a:xfrm>
            <a:off x="142668" y="67050"/>
            <a:ext cx="6971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400" b="1" i="1" dirty="0">
                <a:solidFill>
                  <a:srgbClr val="003E6C"/>
                </a:solidFill>
              </a:rPr>
              <a:t>Single or multiple linear features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FBFDC2-49C1-4C09-8E16-850D34EA8289}"/>
              </a:ext>
            </a:extLst>
          </p:cNvPr>
          <p:cNvGrpSpPr/>
          <p:nvPr/>
        </p:nvGrpSpPr>
        <p:grpSpPr>
          <a:xfrm>
            <a:off x="4240731" y="521475"/>
            <a:ext cx="2203736" cy="2546951"/>
            <a:chOff x="4732085" y="126880"/>
            <a:chExt cx="2203736" cy="25152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85FAD2-5DEA-464E-90E6-C1333CEA1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330" b="65017"/>
            <a:stretch/>
          </p:blipFill>
          <p:spPr>
            <a:xfrm>
              <a:off x="4732085" y="126880"/>
              <a:ext cx="2203736" cy="251529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6E2688-DBF2-4986-AE0A-33DF906E3286}"/>
                </a:ext>
              </a:extLst>
            </p:cNvPr>
            <p:cNvSpPr txBox="1"/>
            <p:nvPr/>
          </p:nvSpPr>
          <p:spPr>
            <a:xfrm>
              <a:off x="4759567" y="195333"/>
              <a:ext cx="7878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Dykes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BAD9E6-9B1B-4241-AB4C-582F3A6C41C8}"/>
              </a:ext>
            </a:extLst>
          </p:cNvPr>
          <p:cNvGrpSpPr/>
          <p:nvPr/>
        </p:nvGrpSpPr>
        <p:grpSpPr>
          <a:xfrm>
            <a:off x="30224" y="632323"/>
            <a:ext cx="1984850" cy="2457200"/>
            <a:chOff x="2535647" y="223735"/>
            <a:chExt cx="1984850" cy="2399103"/>
          </a:xfrm>
        </p:grpSpPr>
        <p:pic>
          <p:nvPicPr>
            <p:cNvPr id="11" name="Picture 4" descr="stipple_greyscale1">
              <a:extLst>
                <a:ext uri="{FF2B5EF4-FFF2-40B4-BE49-F238E27FC236}">
                  <a16:creationId xmlns:a16="http://schemas.microsoft.com/office/drawing/2014/main" id="{D06E205E-0BCD-4A4D-9A0E-7E96F8B3BE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2403" t="51932" r="79601" b="17185"/>
            <a:stretch/>
          </p:blipFill>
          <p:spPr bwMode="auto">
            <a:xfrm>
              <a:off x="2548647" y="223735"/>
              <a:ext cx="1971850" cy="2399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E61A16-61FF-4629-8FC8-F90DD01CEC17}"/>
                </a:ext>
              </a:extLst>
            </p:cNvPr>
            <p:cNvSpPr txBox="1"/>
            <p:nvPr/>
          </p:nvSpPr>
          <p:spPr>
            <a:xfrm>
              <a:off x="2535647" y="223735"/>
              <a:ext cx="13148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Stratigraphy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21A8C3-2419-4D45-9FDB-19DA021A5A2D}"/>
              </a:ext>
            </a:extLst>
          </p:cNvPr>
          <p:cNvGrpSpPr/>
          <p:nvPr/>
        </p:nvGrpSpPr>
        <p:grpSpPr>
          <a:xfrm>
            <a:off x="6602379" y="584782"/>
            <a:ext cx="2253644" cy="2515298"/>
            <a:chOff x="7134410" y="184299"/>
            <a:chExt cx="2253644" cy="27369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2142D1-6BAE-4073-8A01-364A6D62E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60" t="16046" r="40071" b="60658"/>
            <a:stretch/>
          </p:blipFill>
          <p:spPr>
            <a:xfrm>
              <a:off x="7147409" y="214792"/>
              <a:ext cx="2240645" cy="270647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F3F68C-9745-462F-AD2C-8B82540ED44A}"/>
                </a:ext>
              </a:extLst>
            </p:cNvPr>
            <p:cNvSpPr txBox="1"/>
            <p:nvPr/>
          </p:nvSpPr>
          <p:spPr>
            <a:xfrm>
              <a:off x="7134410" y="184299"/>
              <a:ext cx="7608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Faults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B35D74-1FC6-4A1B-8183-F401D2900F66}"/>
              </a:ext>
            </a:extLst>
          </p:cNvPr>
          <p:cNvGrpSpPr/>
          <p:nvPr/>
        </p:nvGrpSpPr>
        <p:grpSpPr>
          <a:xfrm>
            <a:off x="9222266" y="521475"/>
            <a:ext cx="2804462" cy="2523651"/>
            <a:chOff x="9387538" y="158380"/>
            <a:chExt cx="2804462" cy="252365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39ACBF5-D596-4DBA-9EB9-0AE8AC8081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9" t="79149" r="72873" b="7573"/>
            <a:stretch/>
          </p:blipFill>
          <p:spPr bwMode="auto">
            <a:xfrm>
              <a:off x="9396401" y="164541"/>
              <a:ext cx="2795599" cy="2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D1F7A-D22F-4C74-9663-B556E753504E}"/>
                </a:ext>
              </a:extLst>
            </p:cNvPr>
            <p:cNvSpPr txBox="1"/>
            <p:nvPr/>
          </p:nvSpPr>
          <p:spPr>
            <a:xfrm>
              <a:off x="9387538" y="158380"/>
              <a:ext cx="12077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Lava Flows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7665CE-FAB1-433E-957D-8FC6C0BCC00B}"/>
              </a:ext>
            </a:extLst>
          </p:cNvPr>
          <p:cNvGrpSpPr/>
          <p:nvPr/>
        </p:nvGrpSpPr>
        <p:grpSpPr>
          <a:xfrm>
            <a:off x="150345" y="3230783"/>
            <a:ext cx="2467605" cy="2980661"/>
            <a:chOff x="136733" y="4229238"/>
            <a:chExt cx="2239589" cy="253977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E968FFE-B8B1-49CA-979F-7A4D3BD60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53499" y="4268670"/>
              <a:ext cx="2222823" cy="2500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744233-C8E6-4B62-8600-510DF671E251}"/>
                </a:ext>
              </a:extLst>
            </p:cNvPr>
            <p:cNvSpPr txBox="1"/>
            <p:nvPr/>
          </p:nvSpPr>
          <p:spPr>
            <a:xfrm>
              <a:off x="136733" y="4229238"/>
              <a:ext cx="16493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Pluton margins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6289F0-5B21-4549-B1CB-AFFFDEF6D27C}"/>
              </a:ext>
            </a:extLst>
          </p:cNvPr>
          <p:cNvGrpSpPr/>
          <p:nvPr/>
        </p:nvGrpSpPr>
        <p:grpSpPr>
          <a:xfrm>
            <a:off x="2829805" y="3180770"/>
            <a:ext cx="2328959" cy="3559049"/>
            <a:chOff x="2717724" y="3097703"/>
            <a:chExt cx="2328959" cy="355904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E147AF9-C956-4CEB-869C-56DFFF569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20" t="19838" r="18056" b="12094"/>
            <a:stretch/>
          </p:blipFill>
          <p:spPr>
            <a:xfrm>
              <a:off x="2727555" y="3102127"/>
              <a:ext cx="2319128" cy="355462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E8DFAF-D102-46E3-BBBF-7FA89A36DA55}"/>
                </a:ext>
              </a:extLst>
            </p:cNvPr>
            <p:cNvSpPr txBox="1"/>
            <p:nvPr/>
          </p:nvSpPr>
          <p:spPr>
            <a:xfrm>
              <a:off x="2717724" y="3097703"/>
              <a:ext cx="74296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Folds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20296E-597C-48A9-B21F-D778C98588FE}"/>
              </a:ext>
            </a:extLst>
          </p:cNvPr>
          <p:cNvGrpSpPr/>
          <p:nvPr/>
        </p:nvGrpSpPr>
        <p:grpSpPr>
          <a:xfrm>
            <a:off x="5380450" y="3167938"/>
            <a:ext cx="2806091" cy="3587048"/>
            <a:chOff x="5258138" y="3144072"/>
            <a:chExt cx="2806091" cy="35870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6B3180-8CD6-4409-9C71-D51ECD92D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58138" y="3200361"/>
              <a:ext cx="2806091" cy="35307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5D54F2-A9A3-4DC3-B383-037E9853C701}"/>
                </a:ext>
              </a:extLst>
            </p:cNvPr>
            <p:cNvSpPr txBox="1"/>
            <p:nvPr/>
          </p:nvSpPr>
          <p:spPr>
            <a:xfrm>
              <a:off x="5258138" y="3144072"/>
              <a:ext cx="16493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Paleochannels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586127-1120-49E9-BAC3-0CAA0AA1B476}"/>
              </a:ext>
            </a:extLst>
          </p:cNvPr>
          <p:cNvGrpSpPr/>
          <p:nvPr/>
        </p:nvGrpSpPr>
        <p:grpSpPr>
          <a:xfrm>
            <a:off x="8902953" y="3155715"/>
            <a:ext cx="3054139" cy="3554625"/>
            <a:chOff x="8701873" y="3513404"/>
            <a:chExt cx="3054139" cy="35546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9D9263-A65C-41DA-A014-5F4D1BE68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1" t="27129" r="49098" b="22074"/>
            <a:stretch/>
          </p:blipFill>
          <p:spPr>
            <a:xfrm>
              <a:off x="8701873" y="3537271"/>
              <a:ext cx="3054139" cy="353075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0FEE305-E937-44FC-89FE-F8775468A8AD}"/>
                </a:ext>
              </a:extLst>
            </p:cNvPr>
            <p:cNvSpPr txBox="1"/>
            <p:nvPr/>
          </p:nvSpPr>
          <p:spPr>
            <a:xfrm>
              <a:off x="8701873" y="3513404"/>
              <a:ext cx="133176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Sand Dunes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22417B-731A-4B73-AAA8-F82B96010252}"/>
              </a:ext>
            </a:extLst>
          </p:cNvPr>
          <p:cNvGrpSpPr/>
          <p:nvPr/>
        </p:nvGrpSpPr>
        <p:grpSpPr>
          <a:xfrm>
            <a:off x="2138665" y="612422"/>
            <a:ext cx="1932559" cy="2432703"/>
            <a:chOff x="8463753" y="4067692"/>
            <a:chExt cx="1932559" cy="240247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8259297-8FC2-4998-BDF8-796804B1A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54808" r="44303" b="11778"/>
            <a:stretch/>
          </p:blipFill>
          <p:spPr>
            <a:xfrm>
              <a:off x="8485960" y="4067692"/>
              <a:ext cx="1910352" cy="240247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AB8FE9-C284-4C26-B5BF-8FB0E9646C54}"/>
                </a:ext>
              </a:extLst>
            </p:cNvPr>
            <p:cNvSpPr txBox="1"/>
            <p:nvPr/>
          </p:nvSpPr>
          <p:spPr>
            <a:xfrm>
              <a:off x="8463753" y="4067692"/>
              <a:ext cx="78787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23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Fig. 4">
            <a:extLst>
              <a:ext uri="{FF2B5EF4-FFF2-40B4-BE49-F238E27FC236}">
                <a16:creationId xmlns:a16="http://schemas.microsoft.com/office/drawing/2014/main" id="{C4E631C3-173C-4834-A49D-3D22E1FEA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2" b="32952"/>
          <a:stretch/>
        </p:blipFill>
        <p:spPr bwMode="auto">
          <a:xfrm>
            <a:off x="598764" y="4124668"/>
            <a:ext cx="4570824" cy="28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ig. 5">
            <a:extLst>
              <a:ext uri="{FF2B5EF4-FFF2-40B4-BE49-F238E27FC236}">
                <a16:creationId xmlns:a16="http://schemas.microsoft.com/office/drawing/2014/main" id="{CAA51496-CE5D-44BF-BDAA-EB4A72E7B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2"/>
          <a:stretch/>
        </p:blipFill>
        <p:spPr bwMode="auto">
          <a:xfrm>
            <a:off x="6269324" y="4111747"/>
            <a:ext cx="4575333" cy="26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63242-6BBD-B010-DCB3-CE229D626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092" y="643194"/>
            <a:ext cx="8010769" cy="2995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E7345D-3764-47D1-B09A-256415CAA305}"/>
              </a:ext>
            </a:extLst>
          </p:cNvPr>
          <p:cNvSpPr txBox="1"/>
          <p:nvPr/>
        </p:nvSpPr>
        <p:spPr>
          <a:xfrm>
            <a:off x="598764" y="3595399"/>
            <a:ext cx="10158290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Geophysical model generation with generative adversarial networks</a:t>
            </a:r>
          </a:p>
          <a:p>
            <a:pPr algn="l"/>
            <a:r>
              <a:rPr lang="en-AU" b="0" i="0" u="none" strike="noStrike" baseline="0" dirty="0">
                <a:latin typeface="MyriadPro-Regular" panose="020B0503030403020204" pitchFamily="34" charset="0"/>
              </a:rPr>
              <a:t> </a:t>
            </a:r>
            <a:r>
              <a:rPr lang="en-AU" sz="1100" b="0" i="0" u="none" strike="noStrike" baseline="0" dirty="0">
                <a:latin typeface="MyriadPro-Light"/>
              </a:rPr>
              <a:t>Puzyrev et al., </a:t>
            </a:r>
            <a:r>
              <a:rPr lang="en-AU" sz="1100" dirty="0">
                <a:latin typeface="MyriadPro-Light"/>
              </a:rPr>
              <a:t>Geoscience Letters 32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BE109-A672-41EF-CA03-5408E4E566C9}"/>
              </a:ext>
            </a:extLst>
          </p:cNvPr>
          <p:cNvSpPr txBox="1"/>
          <p:nvPr/>
        </p:nvSpPr>
        <p:spPr>
          <a:xfrm>
            <a:off x="453291" y="66587"/>
            <a:ext cx="114964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1" dirty="0">
                <a:solidFill>
                  <a:srgbClr val="003E6C"/>
                </a:solidFill>
              </a:rPr>
              <a:t>ClinoformNet-1.0: stratigraphic forward </a:t>
            </a:r>
            <a:r>
              <a:rPr lang="en-AU" sz="2000" b="1" i="1" dirty="0" err="1">
                <a:solidFill>
                  <a:srgbClr val="003E6C"/>
                </a:solidFill>
              </a:rPr>
              <a:t>modeling</a:t>
            </a:r>
            <a:r>
              <a:rPr lang="en-AU" sz="2000" b="1" i="1" dirty="0">
                <a:solidFill>
                  <a:srgbClr val="003E6C"/>
                </a:solidFill>
              </a:rPr>
              <a:t> and deep learning for seismic </a:t>
            </a:r>
            <a:r>
              <a:rPr lang="en-AU" sz="2000" b="1" i="1" dirty="0" err="1">
                <a:solidFill>
                  <a:srgbClr val="003E6C"/>
                </a:solidFill>
              </a:rPr>
              <a:t>clinoform</a:t>
            </a:r>
            <a:r>
              <a:rPr lang="en-AU" sz="2000" b="1" i="1" dirty="0">
                <a:solidFill>
                  <a:srgbClr val="003E6C"/>
                </a:solidFill>
              </a:rPr>
              <a:t> delineation</a:t>
            </a:r>
          </a:p>
          <a:p>
            <a:pPr algn="l"/>
            <a:r>
              <a:rPr lang="en-AU" sz="1800" b="0" i="0" u="none" strike="noStrike" baseline="0" dirty="0">
                <a:latin typeface="NimbusRomNo9L-Medi"/>
              </a:rPr>
              <a:t> </a:t>
            </a:r>
            <a:r>
              <a:rPr lang="en-AU" sz="1000" dirty="0">
                <a:latin typeface="MyriadPro-Light"/>
              </a:rPr>
              <a:t>Hui Gao et al., Geoscientific Model Development, 2022-245</a:t>
            </a:r>
          </a:p>
        </p:txBody>
      </p:sp>
    </p:spTree>
    <p:extLst>
      <p:ext uri="{BB962C8B-B14F-4D97-AF65-F5344CB8AC3E}">
        <p14:creationId xmlns:p14="http://schemas.microsoft.com/office/powerpoint/2010/main" val="313250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C9023-E16C-4B71-ACC3-90E20541A99C}"/>
              </a:ext>
            </a:extLst>
          </p:cNvPr>
          <p:cNvSpPr txBox="1">
            <a:spLocks/>
          </p:cNvSpPr>
          <p:nvPr/>
        </p:nvSpPr>
        <p:spPr>
          <a:xfrm>
            <a:off x="401182" y="134283"/>
            <a:ext cx="6670737" cy="13234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 i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003E6C"/>
                </a:solidFill>
                <a:latin typeface="+mn-lt"/>
                <a:ea typeface="+mn-ea"/>
                <a:cs typeface="+mn-cs"/>
              </a:rPr>
              <a:t>Another Solution for more complex 3D geology?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70AF0-469B-4AF9-BC02-55846EFD6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22" y="0"/>
            <a:ext cx="459187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07137-437A-44F9-A789-E34D363737E6}"/>
              </a:ext>
            </a:extLst>
          </p:cNvPr>
          <p:cNvSpPr txBox="1"/>
          <p:nvPr/>
        </p:nvSpPr>
        <p:spPr>
          <a:xfrm>
            <a:off x="510309" y="2105561"/>
            <a:ext cx="62299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/>
              <a:t>We are using Noddy to generate massive &gt; 1M training sets for 3D geology and resulting gravity and magnetic datasets as inputs to ML systems and as tests of geophysical inversion schemes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E95CE-F7B3-CF86-05C7-3456221D9B24}"/>
              </a:ext>
            </a:extLst>
          </p:cNvPr>
          <p:cNvSpPr txBox="1"/>
          <p:nvPr/>
        </p:nvSpPr>
        <p:spPr>
          <a:xfrm>
            <a:off x="1734765" y="3934227"/>
            <a:ext cx="3239907" cy="185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 err="1">
                <a:latin typeface="NimbusRomNo9L-ReguItal"/>
              </a:rPr>
              <a:t>Spatio</a:t>
            </a:r>
            <a:r>
              <a:rPr lang="en-AU" sz="2000" dirty="0">
                <a:latin typeface="NimbusRomNo9L-ReguItal"/>
              </a:rPr>
              <a:t>-temporal structure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>
                <a:latin typeface="NimbusRomNo9L-ReguItal"/>
              </a:rPr>
              <a:t>High dimensionality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AU" sz="2000" dirty="0">
                <a:latin typeface="NimbusRomNo9L-ReguItal"/>
              </a:rPr>
              <a:t>Paucity of ground truth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4316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670" y="337919"/>
            <a:ext cx="69170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rgbClr val="003E6C"/>
                </a:solidFill>
              </a:rPr>
              <a:t>Noddy</a:t>
            </a:r>
          </a:p>
          <a:p>
            <a:endParaRPr lang="en-AU" sz="32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Semantic/kinematic/implicit modelling engine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Calculates 3D models based on an idealised description of the kinematics of a sequence of geological events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Density, magnetic susceptibility ( </a:t>
            </a:r>
            <a:r>
              <a:rPr lang="en-AU" sz="2400" dirty="0" err="1"/>
              <a:t>K</a:t>
            </a:r>
            <a:r>
              <a:rPr lang="en-AU" sz="3600" baseline="-25000" dirty="0" err="1"/>
              <a:t>ij</a:t>
            </a:r>
            <a:r>
              <a:rPr lang="en-AU" sz="2400" baseline="-25000" dirty="0"/>
              <a:t> </a:t>
            </a:r>
            <a:r>
              <a:rPr lang="en-AU" sz="2400" dirty="0"/>
              <a:t>) and remanence properties assigned to each unit so we can calculate gravity and magnetic responses</a:t>
            </a:r>
          </a:p>
        </p:txBody>
      </p:sp>
      <p:pic>
        <p:nvPicPr>
          <p:cNvPr id="5" name="Picture 35" descr="Open history with Noddy">
            <a:extLst>
              <a:ext uri="{FF2B5EF4-FFF2-40B4-BE49-F238E27FC236}">
                <a16:creationId xmlns:a16="http://schemas.microsoft.com/office/drawing/2014/main" id="{47E6F7CA-33FA-40B3-93A5-7CDF450E2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49" y="436753"/>
            <a:ext cx="475518" cy="47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71808-958F-4E86-8849-A7DFFC820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877" y="674513"/>
            <a:ext cx="4762500" cy="4762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71EAC0-E335-4D10-8CAD-BE80001612CF}"/>
              </a:ext>
            </a:extLst>
          </p:cNvPr>
          <p:cNvSpPr/>
          <p:nvPr/>
        </p:nvSpPr>
        <p:spPr>
          <a:xfrm>
            <a:off x="10734572" y="6381817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Jessell, 1981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679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1134</Words>
  <Application>Microsoft Office PowerPoint</Application>
  <PresentationFormat>Widescreen</PresentationFormat>
  <Paragraphs>151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42" baseType="lpstr">
      <vt:lpstr>Arial</vt:lpstr>
      <vt:lpstr>Calibri</vt:lpstr>
      <vt:lpstr>Calibri Light</vt:lpstr>
      <vt:lpstr>Charis SIL</vt:lpstr>
      <vt:lpstr>Congenial Black</vt:lpstr>
      <vt:lpstr>Courier New</vt:lpstr>
      <vt:lpstr>Helvetica</vt:lpstr>
      <vt:lpstr>HelveticaNeue Regular</vt:lpstr>
      <vt:lpstr>Lato</vt:lpstr>
      <vt:lpstr>Liberation Sans</vt:lpstr>
      <vt:lpstr>Linux Libertine</vt:lpstr>
      <vt:lpstr>MyriadPro-Light</vt:lpstr>
      <vt:lpstr>MyriadPro-Regular</vt:lpstr>
      <vt:lpstr>NimbusRomNo9L-Medi</vt:lpstr>
      <vt:lpstr>NimbusRomNo9L-Regu</vt:lpstr>
      <vt:lpstr>NimbusRomNo9L-ReguItal</vt:lpstr>
      <vt:lpstr>NimbusSanL-Regu</vt:lpstr>
      <vt:lpstr>Nunito</vt:lpstr>
      <vt:lpstr>SourceSansPro-Regular</vt:lpstr>
      <vt:lpstr>unset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Jessell</dc:creator>
  <cp:lastModifiedBy>Mark Jessell</cp:lastModifiedBy>
  <cp:revision>127</cp:revision>
  <dcterms:created xsi:type="dcterms:W3CDTF">2023-06-15T01:56:00Z</dcterms:created>
  <dcterms:modified xsi:type="dcterms:W3CDTF">2023-07-12T02:28:24Z</dcterms:modified>
</cp:coreProperties>
</file>